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9" r:id="rId5"/>
    <p:sldId id="260" r:id="rId6"/>
    <p:sldId id="268" r:id="rId7"/>
    <p:sldId id="269" r:id="rId8"/>
    <p:sldId id="261" r:id="rId9"/>
    <p:sldId id="262" r:id="rId10"/>
    <p:sldId id="263" r:id="rId11"/>
    <p:sldId id="264" r:id="rId12"/>
    <p:sldId id="265" r:id="rId13"/>
    <p:sldId id="266" r:id="rId14"/>
    <p:sldId id="270" r:id="rId15"/>
    <p:sldId id="271" r:id="rId16"/>
    <p:sldId id="267" r:id="rId17"/>
    <p:sldId id="272" r:id="rId18"/>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10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4/24/2018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6184" y="2492896"/>
            <a:ext cx="4788024" cy="861774"/>
          </a:xfrm>
          <a:prstGeom prst="rect">
            <a:avLst/>
          </a:prstGeom>
          <a:noFill/>
        </p:spPr>
        <p:txBody>
          <a:bodyPr wrap="square">
            <a:spAutoFit/>
          </a:bodyPr>
          <a:lstStyle/>
          <a:p>
            <a:pPr marL="268288" indent="-268288" algn="r" rtl="1">
              <a:buFontTx/>
              <a:buChar char="-"/>
            </a:pPr>
            <a:r>
              <a:rPr lang="he-IL" sz="2500" dirty="0">
                <a:latin typeface="David" panose="020E0502060401010101" pitchFamily="34" charset="-79"/>
                <a:cs typeface="David" panose="020E0502060401010101" pitchFamily="34" charset="-79"/>
              </a:rPr>
              <a:t>אזור חדלות פירעון</a:t>
            </a:r>
          </a:p>
          <a:p>
            <a:pPr marL="268288" indent="-268288" algn="r" rtl="1">
              <a:buFontTx/>
              <a:buChar char="-"/>
            </a:pPr>
            <a:r>
              <a:rPr lang="he-IL" sz="2500" dirty="0">
                <a:latin typeface="David" panose="020E0502060401010101" pitchFamily="34" charset="-79"/>
                <a:cs typeface="David" panose="020E0502060401010101" pitchFamily="34" charset="-79"/>
              </a:rPr>
              <a:t>עסקאות ויחסים עם בעל שליטה</a:t>
            </a:r>
          </a:p>
        </p:txBody>
      </p:sp>
      <p:sp>
        <p:nvSpPr>
          <p:cNvPr id="5" name="TextBox 1"/>
          <p:cNvSpPr txBox="1">
            <a:spLocks noChangeArrowheads="1"/>
          </p:cNvSpPr>
          <p:nvPr/>
        </p:nvSpPr>
        <p:spPr bwMode="auto">
          <a:xfrm>
            <a:off x="755576" y="836712"/>
            <a:ext cx="5724128" cy="1477328"/>
          </a:xfrm>
          <a:prstGeom prst="rect">
            <a:avLst/>
          </a:prstGeom>
          <a:noFill/>
          <a:ln w="9525">
            <a:noFill/>
            <a:miter lim="800000"/>
            <a:headEnd/>
            <a:tailEnd/>
          </a:ln>
        </p:spPr>
        <p:txBody>
          <a:bodyPr wrap="square">
            <a:spAutoFit/>
          </a:bodyPr>
          <a:lstStyle/>
          <a:p>
            <a:pPr algn="r" rtl="1"/>
            <a:r>
              <a:rPr lang="he-IL" sz="4500" b="1" dirty="0">
                <a:latin typeface="David" panose="020E0502060401010101" pitchFamily="34" charset="-79"/>
                <a:cs typeface="David" panose="020E0502060401010101" pitchFamily="34" charset="-79"/>
              </a:rPr>
              <a:t>אחריות דירקטורים -</a:t>
            </a:r>
            <a:br>
              <a:rPr lang="he-IL" sz="4500" b="1" dirty="0">
                <a:latin typeface="David" panose="020E0502060401010101" pitchFamily="34" charset="-79"/>
                <a:cs typeface="David" panose="020E0502060401010101" pitchFamily="34" charset="-79"/>
              </a:rPr>
            </a:br>
            <a:r>
              <a:rPr lang="he-IL" sz="4500" b="1" dirty="0" smtClean="0">
                <a:latin typeface="David" panose="020E0502060401010101" pitchFamily="34" charset="-79"/>
                <a:cs typeface="David" panose="020E0502060401010101" pitchFamily="34" charset="-79"/>
              </a:rPr>
              <a:t>שלוליות </a:t>
            </a:r>
            <a:r>
              <a:rPr lang="he-IL" sz="4500" b="1" dirty="0">
                <a:latin typeface="David" panose="020E0502060401010101" pitchFamily="34" charset="-79"/>
                <a:cs typeface="David" panose="020E0502060401010101" pitchFamily="34" charset="-79"/>
              </a:rPr>
              <a:t>עמוקות במיוחד</a:t>
            </a:r>
            <a:endParaRPr lang="en-US" altLang="ko-KR" sz="4500" b="1" dirty="0" smtClean="0">
              <a:solidFill>
                <a:schemeClr val="tx1">
                  <a:lumMod val="75000"/>
                  <a:lumOff val="25000"/>
                </a:schemeClr>
              </a:solidFill>
              <a:latin typeface="David" panose="020E0502060401010101" pitchFamily="34" charset="-79"/>
              <a:ea typeface="맑은 고딕" pitchFamily="50" charset="-127"/>
              <a:cs typeface="David" panose="020E0502060401010101" pitchFamily="34" charset="-79"/>
            </a:endParaRPr>
          </a:p>
        </p:txBody>
      </p:sp>
      <p:sp>
        <p:nvSpPr>
          <p:cNvPr id="2" name="TextBox 1"/>
          <p:cNvSpPr txBox="1"/>
          <p:nvPr/>
        </p:nvSpPr>
        <p:spPr>
          <a:xfrm>
            <a:off x="395536" y="6237312"/>
            <a:ext cx="2113079" cy="369332"/>
          </a:xfrm>
          <a:prstGeom prst="rect">
            <a:avLst/>
          </a:prstGeom>
          <a:noFill/>
        </p:spPr>
        <p:txBody>
          <a:bodyPr wrap="none" rtlCol="1">
            <a:spAutoFit/>
          </a:bodyPr>
          <a:lstStyle/>
          <a:p>
            <a:r>
              <a:rPr lang="he-IL" dirty="0" smtClean="0">
                <a:latin typeface="David" panose="020E0502060401010101" pitchFamily="34" charset="-79"/>
                <a:cs typeface="David" panose="020E0502060401010101" pitchFamily="34" charset="-79"/>
              </a:rPr>
              <a:t>מרצה: עו"ד רענן </a:t>
            </a:r>
            <a:r>
              <a:rPr lang="he-IL" dirty="0" err="1" smtClean="0">
                <a:latin typeface="David" panose="020E0502060401010101" pitchFamily="34" charset="-79"/>
                <a:cs typeface="David" panose="020E0502060401010101" pitchFamily="34" charset="-79"/>
              </a:rPr>
              <a:t>קליר</a:t>
            </a:r>
            <a:endParaRPr lang="he-IL" dirty="0">
              <a:latin typeface="David" panose="020E0502060401010101" pitchFamily="34" charset="-79"/>
              <a:cs typeface="David" panose="020E0502060401010101" pitchFamily="34" charset="-79"/>
            </a:endParaRPr>
          </a:p>
        </p:txBody>
      </p:sp>
      <p:pic>
        <p:nvPicPr>
          <p:cNvPr id="11" name="Picture 2" descr="Image result for ‫ארדינסט בן נת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993" y="6237312"/>
            <a:ext cx="2743955" cy="51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1000"/>
                                        <p:tgtEl>
                                          <p:spTgt spid="4"/>
                                        </p:tgtEl>
                                      </p:cBhvr>
                                    </p:animEffect>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ppt_x"/>
                                          </p:val>
                                        </p:tav>
                                        <p:tav tm="100000">
                                          <p:val>
                                            <p:strVal val="#ppt_x"/>
                                          </p:val>
                                        </p:tav>
                                      </p:tavLst>
                                    </p:anim>
                                    <p:anim calcmode="lin" valueType="num">
                                      <p:cBhvr additive="base">
                                        <p:cTn id="2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44624"/>
            <a:ext cx="7596336" cy="1143000"/>
          </a:xfrm>
        </p:spPr>
        <p:txBody>
          <a:bodyPr>
            <a:normAutofit/>
          </a:bodyPr>
          <a:lstStyle/>
          <a:p>
            <a:pPr algn="r" rtl="1"/>
            <a:r>
              <a:rPr lang="he-IL" sz="3200" dirty="0" smtClean="0">
                <a:latin typeface="David" panose="020E0502060401010101" pitchFamily="34" charset="-79"/>
                <a:cs typeface="David" panose="020E0502060401010101" pitchFamily="34" charset="-79"/>
              </a:rPr>
              <a:t>עילות מחוק ניירות ערך בזיקה לחדלות</a:t>
            </a:r>
            <a:r>
              <a:rPr lang="en-US" sz="3200" dirty="0" smtClean="0">
                <a:latin typeface="David" panose="020E0502060401010101" pitchFamily="34" charset="-79"/>
                <a:cs typeface="David" panose="020E0502060401010101" pitchFamily="34" charset="-79"/>
              </a:rPr>
              <a:t> </a:t>
            </a:r>
            <a:r>
              <a:rPr lang="he-IL" sz="3200" dirty="0" smtClean="0">
                <a:latin typeface="David" panose="020E0502060401010101" pitchFamily="34" charset="-79"/>
                <a:cs typeface="David" panose="020E0502060401010101" pitchFamily="34" charset="-79"/>
              </a:rPr>
              <a:t>פירעון </a:t>
            </a:r>
            <a:r>
              <a:rPr lang="he-IL" sz="1600" dirty="0" smtClean="0">
                <a:latin typeface="David" panose="020E0502060401010101" pitchFamily="34" charset="-79"/>
                <a:cs typeface="David" panose="020E0502060401010101" pitchFamily="34" charset="-79"/>
              </a:rPr>
              <a:t>(המשך)</a:t>
            </a:r>
            <a:endParaRPr lang="he-IL" sz="1600" dirty="0">
              <a:latin typeface="David" panose="020E0502060401010101" pitchFamily="34" charset="-79"/>
              <a:cs typeface="David" panose="020E0502060401010101" pitchFamily="34" charset="-79"/>
            </a:endParaRPr>
          </a:p>
        </p:txBody>
      </p:sp>
      <p:sp>
        <p:nvSpPr>
          <p:cNvPr id="6" name="Content Placeholder 2"/>
          <p:cNvSpPr>
            <a:spLocks noGrp="1"/>
          </p:cNvSpPr>
          <p:nvPr>
            <p:ph idx="1"/>
          </p:nvPr>
        </p:nvSpPr>
        <p:spPr>
          <a:xfrm>
            <a:off x="467544" y="1196752"/>
            <a:ext cx="8424936" cy="4248472"/>
          </a:xfrm>
        </p:spPr>
        <p:txBody>
          <a:bodyPr>
            <a:normAutofit/>
          </a:bodyPr>
          <a:lstStyle/>
          <a:p>
            <a:pPr marL="0" lvl="1" indent="0" algn="r" rtl="1">
              <a:buNone/>
            </a:pPr>
            <a:endParaRPr lang="he-IL" sz="1800" dirty="0">
              <a:latin typeface="David" panose="020E0502060401010101" pitchFamily="34" charset="-79"/>
              <a:cs typeface="David" panose="020E0502060401010101" pitchFamily="34" charset="-79"/>
            </a:endParaRPr>
          </a:p>
          <a:p>
            <a:pPr marL="342900" lvl="1" indent="-342900" algn="r" rtl="1">
              <a:buFont typeface="Arial" panose="020B0604020202020204" pitchFamily="34" charset="0"/>
              <a:buChar char="•"/>
            </a:pPr>
            <a:r>
              <a:rPr lang="he-IL" sz="1800" b="1" dirty="0">
                <a:latin typeface="David" panose="020E0502060401010101" pitchFamily="34" charset="-79"/>
                <a:cs typeface="David" panose="020E0502060401010101" pitchFamily="34" charset="-79"/>
              </a:rPr>
              <a:t>אי מילוי התחייבויות כלפי הנאמן למחזיקי אגרות החוב </a:t>
            </a:r>
            <a:r>
              <a:rPr lang="he-IL" sz="1800" dirty="0">
                <a:latin typeface="David" panose="020E0502060401010101" pitchFamily="34" charset="-79"/>
                <a:cs typeface="David" panose="020E0502060401010101" pitchFamily="34" charset="-79"/>
              </a:rPr>
              <a:t>כגון </a:t>
            </a:r>
            <a:r>
              <a:rPr lang="he-IL" sz="1800" dirty="0" smtClean="0">
                <a:latin typeface="David" panose="020E0502060401010101" pitchFamily="34" charset="-79"/>
                <a:cs typeface="David" panose="020E0502060401010101" pitchFamily="34" charset="-79"/>
              </a:rPr>
              <a:t>גילוי </a:t>
            </a:r>
            <a:r>
              <a:rPr lang="he-IL" sz="1800" dirty="0">
                <a:latin typeface="David" panose="020E0502060401010101" pitchFamily="34" charset="-79"/>
                <a:cs typeface="David" panose="020E0502060401010101" pitchFamily="34" charset="-79"/>
              </a:rPr>
              <a:t>מידע או דיווחים עלול לייצר </a:t>
            </a:r>
            <a:r>
              <a:rPr lang="he-IL" sz="1800" dirty="0" smtClean="0">
                <a:latin typeface="David" panose="020E0502060401010101" pitchFamily="34" charset="-79"/>
                <a:cs typeface="David" panose="020E0502060401010101" pitchFamily="34" charset="-79"/>
              </a:rPr>
              <a:t>    תביעה </a:t>
            </a:r>
            <a:r>
              <a:rPr lang="he-IL" sz="1800" dirty="0">
                <a:latin typeface="David" panose="020E0502060401010101" pitchFamily="34" charset="-79"/>
                <a:cs typeface="David" panose="020E0502060401010101" pitchFamily="34" charset="-79"/>
              </a:rPr>
              <a:t>ואף נטען כי אי תשלום עלול לייצר תביעה כנגד דירקטורים על סמך סעיף 52יא </a:t>
            </a:r>
            <a:r>
              <a:rPr lang="he-IL" sz="1800" dirty="0" smtClean="0">
                <a:latin typeface="David" panose="020E0502060401010101" pitchFamily="34" charset="-79"/>
                <a:cs typeface="David" panose="020E0502060401010101" pitchFamily="34" charset="-79"/>
              </a:rPr>
              <a:t>                      [</a:t>
            </a:r>
            <a:r>
              <a:rPr lang="he-IL" sz="1800" dirty="0" err="1">
                <a:latin typeface="David" panose="020E0502060401010101" pitchFamily="34" charset="-79"/>
                <a:cs typeface="David" panose="020E0502060401010101" pitchFamily="34" charset="-79"/>
              </a:rPr>
              <a:t>רוגוזין</a:t>
            </a:r>
            <a:r>
              <a:rPr lang="he-IL" sz="1800" dirty="0">
                <a:latin typeface="David" panose="020E0502060401010101" pitchFamily="34" charset="-79"/>
                <a:cs typeface="David" panose="020E0502060401010101" pitchFamily="34" charset="-79"/>
              </a:rPr>
              <a:t> מול קרן </a:t>
            </a:r>
            <a:r>
              <a:rPr lang="he-IL" sz="1800" dirty="0" smtClean="0">
                <a:latin typeface="David" panose="020E0502060401010101" pitchFamily="34" charset="-79"/>
                <a:cs typeface="David" panose="020E0502060401010101" pitchFamily="34" charset="-79"/>
              </a:rPr>
              <a:t> </a:t>
            </a:r>
            <a:r>
              <a:rPr lang="he-IL" sz="1800" dirty="0" err="1" smtClean="0">
                <a:latin typeface="David" panose="020E0502060401010101" pitchFamily="34" charset="-79"/>
                <a:cs typeface="David" panose="020E0502060401010101" pitchFamily="34" charset="-79"/>
              </a:rPr>
              <a:t>פורסט</a:t>
            </a:r>
            <a:r>
              <a:rPr lang="he-IL" sz="1800" dirty="0" smtClean="0">
                <a:latin typeface="David" panose="020E0502060401010101" pitchFamily="34" charset="-79"/>
                <a:cs typeface="David" panose="020E0502060401010101" pitchFamily="34" charset="-79"/>
              </a:rPr>
              <a:t>]:</a:t>
            </a:r>
          </a:p>
          <a:p>
            <a:pPr marL="0" lvl="1" indent="0" algn="r" rtl="1">
              <a:buNone/>
            </a:pPr>
            <a:endParaRPr lang="he-IL" sz="1800" dirty="0" smtClean="0">
              <a:latin typeface="David" panose="020E0502060401010101" pitchFamily="34" charset="-79"/>
              <a:cs typeface="David" panose="020E0502060401010101" pitchFamily="34" charset="-79"/>
            </a:endParaRPr>
          </a:p>
          <a:p>
            <a:pPr marL="360363" indent="-360363" algn="r" rtl="1">
              <a:buNone/>
            </a:pPr>
            <a:r>
              <a:rPr lang="he-IL" sz="1600" dirty="0" smtClean="0">
                <a:latin typeface="David" panose="020E0502060401010101" pitchFamily="34" charset="-79"/>
                <a:cs typeface="David" panose="020E0502060401010101" pitchFamily="34" charset="-79"/>
              </a:rPr>
              <a:t>	"</a:t>
            </a:r>
            <a:r>
              <a:rPr lang="he-IL" sz="1600" dirty="0">
                <a:latin typeface="David" panose="020E0502060401010101" pitchFamily="34" charset="-79"/>
                <a:cs typeface="David" panose="020E0502060401010101" pitchFamily="34" charset="-79"/>
              </a:rPr>
              <a:t>52יא. </a:t>
            </a:r>
            <a:r>
              <a:rPr lang="he-IL" sz="1600" dirty="0" smtClean="0">
                <a:latin typeface="David" panose="020E0502060401010101" pitchFamily="34" charset="-79"/>
                <a:cs typeface="David" panose="020E0502060401010101" pitchFamily="34" charset="-79"/>
              </a:rPr>
              <a:t> (א</a:t>
            </a:r>
            <a:r>
              <a:rPr lang="he-IL" sz="1600" dirty="0">
                <a:latin typeface="David" panose="020E0502060401010101" pitchFamily="34" charset="-79"/>
                <a:cs typeface="David" panose="020E0502060401010101" pitchFamily="34" charset="-79"/>
              </a:rPr>
              <a:t>) </a:t>
            </a:r>
            <a:r>
              <a:rPr lang="he-IL" sz="1600" dirty="0" smtClean="0">
                <a:latin typeface="David" panose="020E0502060401010101" pitchFamily="34" charset="-79"/>
                <a:cs typeface="David" panose="020E0502060401010101" pitchFamily="34" charset="-79"/>
              </a:rPr>
              <a:t> מנפיק </a:t>
            </a:r>
            <a:r>
              <a:rPr lang="he-IL" sz="1600" dirty="0">
                <a:latin typeface="David" panose="020E0502060401010101" pitchFamily="34" charset="-79"/>
                <a:cs typeface="David" panose="020E0502060401010101" pitchFamily="34" charset="-79"/>
              </a:rPr>
              <a:t>אחראי כלפי המחזיק בניירות ערך שהנפיק לנזק שנגרם לו </a:t>
            </a:r>
            <a:r>
              <a:rPr lang="he-IL" sz="1600" dirty="0" smtClean="0">
                <a:latin typeface="David" panose="020E0502060401010101" pitchFamily="34" charset="-79"/>
                <a:cs typeface="David" panose="020E0502060401010101" pitchFamily="34" charset="-79"/>
              </a:rPr>
              <a:t>כתוצאה </a:t>
            </a:r>
            <a:r>
              <a:rPr lang="he-IL" sz="1600" dirty="0">
                <a:latin typeface="David" panose="020E0502060401010101" pitchFamily="34" charset="-79"/>
                <a:cs typeface="David" panose="020E0502060401010101" pitchFamily="34" charset="-79"/>
              </a:rPr>
              <a:t>מכך שהמנפיק הפר </a:t>
            </a:r>
            <a:r>
              <a:rPr lang="he-IL" sz="1600" dirty="0" smtClean="0">
                <a:latin typeface="David" panose="020E0502060401010101" pitchFamily="34" charset="-79"/>
                <a:cs typeface="David" panose="020E0502060401010101" pitchFamily="34" charset="-79"/>
              </a:rPr>
              <a:t>	 	 הוראה </a:t>
            </a:r>
            <a:r>
              <a:rPr lang="he-IL" sz="1600" dirty="0">
                <a:latin typeface="David" panose="020E0502060401010101" pitchFamily="34" charset="-79"/>
                <a:cs typeface="David" panose="020E0502060401010101" pitchFamily="34" charset="-79"/>
              </a:rPr>
              <a:t>של חוק זה או תקנות </a:t>
            </a:r>
            <a:r>
              <a:rPr lang="he-IL" sz="1600" dirty="0" smtClean="0">
                <a:latin typeface="David" panose="020E0502060401010101" pitchFamily="34" charset="-79"/>
                <a:cs typeface="David" panose="020E0502060401010101" pitchFamily="34" charset="-79"/>
              </a:rPr>
              <a:t>לפיו</a:t>
            </a:r>
            <a:r>
              <a:rPr lang="he-IL" sz="1600" dirty="0">
                <a:latin typeface="David" panose="020E0502060401010101" pitchFamily="34" charset="-79"/>
                <a:cs typeface="David" panose="020E0502060401010101" pitchFamily="34" charset="-79"/>
              </a:rPr>
              <a:t>,  </a:t>
            </a:r>
            <a:r>
              <a:rPr lang="he-IL" sz="1600" dirty="0" smtClean="0">
                <a:latin typeface="David" panose="020E0502060401010101" pitchFamily="34" charset="-79"/>
                <a:cs typeface="David" panose="020E0502060401010101" pitchFamily="34" charset="-79"/>
              </a:rPr>
              <a:t>או </a:t>
            </a:r>
            <a:r>
              <a:rPr lang="he-IL" sz="1600" dirty="0">
                <a:latin typeface="David" panose="020E0502060401010101" pitchFamily="34" charset="-79"/>
                <a:cs typeface="David" panose="020E0502060401010101" pitchFamily="34" charset="-79"/>
              </a:rPr>
              <a:t>הוראה של שטר </a:t>
            </a:r>
            <a:r>
              <a:rPr lang="he-IL" sz="1600" dirty="0" smtClean="0">
                <a:latin typeface="David" panose="020E0502060401010101" pitchFamily="34" charset="-79"/>
                <a:cs typeface="David" panose="020E0502060401010101" pitchFamily="34" charset="-79"/>
              </a:rPr>
              <a:t>הנאמנות </a:t>
            </a:r>
            <a:r>
              <a:rPr lang="he-IL" sz="1600" dirty="0">
                <a:latin typeface="David" panose="020E0502060401010101" pitchFamily="34" charset="-79"/>
                <a:cs typeface="David" panose="020E0502060401010101" pitchFamily="34" charset="-79"/>
              </a:rPr>
              <a:t>שלפיה חלה חובה על המנפיק כלפי </a:t>
            </a:r>
            <a:r>
              <a:rPr lang="he-IL" sz="1600" dirty="0" smtClean="0">
                <a:latin typeface="David" panose="020E0502060401010101" pitchFamily="34" charset="-79"/>
                <a:cs typeface="David" panose="020E0502060401010101" pitchFamily="34" charset="-79"/>
              </a:rPr>
              <a:t>	 	 הנאמן </a:t>
            </a:r>
            <a:r>
              <a:rPr lang="he-IL" sz="1600" dirty="0">
                <a:latin typeface="David" panose="020E0502060401010101" pitchFamily="34" charset="-79"/>
                <a:cs typeface="David" panose="020E0502060401010101" pitchFamily="34" charset="-79"/>
              </a:rPr>
              <a:t>למחזיקים בתעודות </a:t>
            </a:r>
            <a:r>
              <a:rPr lang="he-IL" sz="1600" dirty="0" smtClean="0">
                <a:latin typeface="David" panose="020E0502060401010101" pitchFamily="34" charset="-79"/>
                <a:cs typeface="David" panose="020E0502060401010101" pitchFamily="34" charset="-79"/>
              </a:rPr>
              <a:t> התחייבות </a:t>
            </a:r>
            <a:r>
              <a:rPr lang="he-IL" sz="1600" dirty="0">
                <a:latin typeface="David" panose="020E0502060401010101" pitchFamily="34" charset="-79"/>
                <a:cs typeface="David" panose="020E0502060401010101" pitchFamily="34" charset="-79"/>
              </a:rPr>
              <a:t>שהנפיק.</a:t>
            </a:r>
            <a:endParaRPr lang="en-US" sz="1600" dirty="0">
              <a:latin typeface="David" panose="020E0502060401010101" pitchFamily="34" charset="-79"/>
              <a:cs typeface="David" panose="020E0502060401010101" pitchFamily="34" charset="-79"/>
            </a:endParaRPr>
          </a:p>
          <a:p>
            <a:pPr marL="0" indent="0" algn="r" rtl="1">
              <a:buNone/>
            </a:pPr>
            <a:r>
              <a:rPr lang="he-IL" sz="1600" dirty="0">
                <a:latin typeface="David" panose="020E0502060401010101" pitchFamily="34" charset="-79"/>
                <a:cs typeface="David" panose="020E0502060401010101" pitchFamily="34" charset="-79"/>
              </a:rPr>
              <a:t>	 </a:t>
            </a:r>
            <a:r>
              <a:rPr lang="he-IL" sz="1600" dirty="0" smtClean="0">
                <a:latin typeface="David" panose="020E0502060401010101" pitchFamily="34" charset="-79"/>
                <a:cs typeface="David" panose="020E0502060401010101" pitchFamily="34" charset="-79"/>
              </a:rPr>
              <a:t>(ב)  האחריות </a:t>
            </a:r>
            <a:r>
              <a:rPr lang="he-IL" sz="1600" dirty="0">
                <a:latin typeface="David" panose="020E0502060401010101" pitchFamily="34" charset="-79"/>
                <a:cs typeface="David" panose="020E0502060401010101" pitchFamily="34" charset="-79"/>
              </a:rPr>
              <a:t>האמורה בסעיף קטן (א) תחול גם על הדירקטורים של </a:t>
            </a:r>
            <a:r>
              <a:rPr lang="he-IL" sz="1600" dirty="0" smtClean="0">
                <a:latin typeface="David" panose="020E0502060401010101" pitchFamily="34" charset="-79"/>
                <a:cs typeface="David" panose="020E0502060401010101" pitchFamily="34" charset="-79"/>
              </a:rPr>
              <a:t> המנפיק</a:t>
            </a:r>
            <a:r>
              <a:rPr lang="he-IL" sz="1600" dirty="0">
                <a:latin typeface="David" panose="020E0502060401010101" pitchFamily="34" charset="-79"/>
                <a:cs typeface="David" panose="020E0502060401010101" pitchFamily="34" charset="-79"/>
              </a:rPr>
              <a:t>, על המנהל הכללי שלו </a:t>
            </a:r>
            <a:r>
              <a:rPr lang="he-IL" sz="1600" dirty="0" smtClean="0">
                <a:latin typeface="David" panose="020E0502060401010101" pitchFamily="34" charset="-79"/>
                <a:cs typeface="David" panose="020E0502060401010101" pitchFamily="34" charset="-79"/>
              </a:rPr>
              <a:t> 	 	 ועל </a:t>
            </a:r>
            <a:r>
              <a:rPr lang="he-IL" sz="1600" dirty="0">
                <a:latin typeface="David" panose="020E0502060401010101" pitchFamily="34" charset="-79"/>
                <a:cs typeface="David" panose="020E0502060401010101" pitchFamily="34" charset="-79"/>
              </a:rPr>
              <a:t>בעל שליטה במנפיק."</a:t>
            </a:r>
            <a:endParaRPr lang="en-US" sz="1600" dirty="0">
              <a:latin typeface="David" panose="020E0502060401010101" pitchFamily="34" charset="-79"/>
              <a:cs typeface="David" panose="020E0502060401010101" pitchFamily="34" charset="-79"/>
            </a:endParaRPr>
          </a:p>
          <a:p>
            <a:pPr marL="342900" lvl="1" indent="-342900"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a:p>
            <a:pPr marL="342900" lvl="1" indent="-342900" algn="r" rtl="1">
              <a:buFont typeface="Arial" panose="020B0604020202020204" pitchFamily="34" charset="0"/>
              <a:buChar char="•"/>
            </a:pPr>
            <a:r>
              <a:rPr lang="he-IL" sz="1800" dirty="0">
                <a:latin typeface="David" panose="020E0502060401010101" pitchFamily="34" charset="-79"/>
                <a:cs typeface="David" panose="020E0502060401010101" pitchFamily="34" charset="-79"/>
              </a:rPr>
              <a:t> דירקטור שהוכיח שנקט </a:t>
            </a:r>
            <a:r>
              <a:rPr lang="he-IL" sz="1800" b="1" dirty="0">
                <a:latin typeface="David" panose="020E0502060401010101" pitchFamily="34" charset="-79"/>
                <a:cs typeface="David" panose="020E0502060401010101" pitchFamily="34" charset="-79"/>
              </a:rPr>
              <a:t>באמצעים נאותים למנוע את ההפרה </a:t>
            </a:r>
            <a:r>
              <a:rPr lang="he-IL" sz="1800" dirty="0">
                <a:latin typeface="David" panose="020E0502060401010101" pitchFamily="34" charset="-79"/>
                <a:cs typeface="David" panose="020E0502060401010101" pitchFamily="34" charset="-79"/>
              </a:rPr>
              <a:t>או לא ידע ולא היה אמור לדעת על </a:t>
            </a:r>
            <a:r>
              <a:rPr lang="he-IL" sz="1800" dirty="0" smtClean="0">
                <a:latin typeface="David" panose="020E0502060401010101" pitchFamily="34" charset="-79"/>
                <a:cs typeface="David" panose="020E0502060401010101" pitchFamily="34" charset="-79"/>
              </a:rPr>
              <a:t>    ההפרה </a:t>
            </a:r>
            <a:r>
              <a:rPr lang="he-IL" sz="1800" dirty="0">
                <a:latin typeface="David" panose="020E0502060401010101" pitchFamily="34" charset="-79"/>
                <a:cs typeface="David" panose="020E0502060401010101" pitchFamily="34" charset="-79"/>
              </a:rPr>
              <a:t>לא </a:t>
            </a:r>
            <a:r>
              <a:rPr lang="he-IL" sz="1800" dirty="0" err="1">
                <a:latin typeface="David" panose="020E0502060401010101" pitchFamily="34" charset="-79"/>
                <a:cs typeface="David" panose="020E0502060401010101" pitchFamily="34" charset="-79"/>
              </a:rPr>
              <a:t>יחוב</a:t>
            </a:r>
            <a:r>
              <a:rPr lang="he-IL" sz="1800" dirty="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a:t>
            </a:r>
            <a:r>
              <a:rPr lang="he-IL" sz="1800" dirty="0">
                <a:latin typeface="David" panose="020E0502060401010101" pitchFamily="34" charset="-79"/>
                <a:cs typeface="David" panose="020E0502060401010101" pitchFamily="34" charset="-79"/>
              </a:rPr>
              <a:t>ס' 52 </a:t>
            </a:r>
            <a:r>
              <a:rPr lang="he-IL" sz="1800" dirty="0" err="1">
                <a:latin typeface="David" panose="020E0502060401010101" pitchFamily="34" charset="-79"/>
                <a:cs typeface="David" panose="020E0502060401010101" pitchFamily="34" charset="-79"/>
              </a:rPr>
              <a:t>יג</a:t>
            </a:r>
            <a:r>
              <a:rPr lang="he-IL" sz="1800" dirty="0">
                <a:latin typeface="David" panose="020E0502060401010101" pitchFamily="34" charset="-79"/>
                <a:cs typeface="David" panose="020E0502060401010101" pitchFamily="34" charset="-79"/>
              </a:rPr>
              <a:t>] </a:t>
            </a:r>
          </a:p>
          <a:p>
            <a:pPr marL="342900" lvl="1" indent="-342900"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a:p>
            <a:pPr algn="r" rtl="1"/>
            <a:endParaRPr lang="he-IL" sz="1800" dirty="0">
              <a:latin typeface="David" panose="020E0502060401010101" pitchFamily="34" charset="-79"/>
              <a:cs typeface="David" panose="020E0502060401010101" pitchFamily="34" charset="-79"/>
            </a:endParaRPr>
          </a:p>
        </p:txBody>
      </p:sp>
      <p:pic>
        <p:nvPicPr>
          <p:cNvPr id="5122"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832193"/>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10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8" dur="1000"/>
                                        <p:tgtEl>
                                          <p:spTgt spid="6">
                                            <p:txEl>
                                              <p:pRg st="1" end="1"/>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10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12" dur="1000"/>
                                        <p:tgtEl>
                                          <p:spTgt spid="6">
                                            <p:txEl>
                                              <p:pRg st="3" end="3"/>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10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16" dur="1000"/>
                                        <p:tgtEl>
                                          <p:spTgt spid="6">
                                            <p:txEl>
                                              <p:pRg st="4" end="4"/>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10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6">
                                            <p:txEl>
                                              <p:pRg st="6" end="6"/>
                                            </p:txEl>
                                          </p:spTgt>
                                        </p:tgtEl>
                                      </p:cBhvr>
                                    </p:animEffect>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blinds(horizontal)">
                                      <p:cBhvr>
                                        <p:cTn id="24"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ארדינסט בן נת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25344"/>
            <a:ext cx="1145497" cy="2160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47664" y="-27384"/>
            <a:ext cx="7632848" cy="1143000"/>
          </a:xfrm>
        </p:spPr>
        <p:txBody>
          <a:bodyPr>
            <a:normAutofit/>
          </a:bodyPr>
          <a:lstStyle/>
          <a:p>
            <a:pPr algn="ctr" rtl="1"/>
            <a:r>
              <a:rPr lang="he-IL" sz="3300" dirty="0" smtClean="0">
                <a:latin typeface="David" panose="020E0502060401010101" pitchFamily="34" charset="-79"/>
                <a:cs typeface="David" panose="020E0502060401010101" pitchFamily="34" charset="-79"/>
              </a:rPr>
              <a:t>מגרש חדלות הפירעון – קווים מנחים לסיכום</a:t>
            </a:r>
            <a:endParaRPr lang="he-IL" sz="3300" dirty="0">
              <a:latin typeface="David" panose="020E0502060401010101" pitchFamily="34" charset="-79"/>
              <a:cs typeface="David" panose="020E0502060401010101" pitchFamily="34" charset="-79"/>
            </a:endParaRPr>
          </a:p>
        </p:txBody>
      </p:sp>
      <p:sp>
        <p:nvSpPr>
          <p:cNvPr id="6" name="Content Placeholder 2"/>
          <p:cNvSpPr>
            <a:spLocks noGrp="1"/>
          </p:cNvSpPr>
          <p:nvPr>
            <p:ph idx="1"/>
          </p:nvPr>
        </p:nvSpPr>
        <p:spPr>
          <a:xfrm>
            <a:off x="1619672" y="1052736"/>
            <a:ext cx="7362188" cy="3528392"/>
          </a:xfrm>
        </p:spPr>
        <p:txBody>
          <a:bodyPr>
            <a:normAutofit/>
          </a:bodyPr>
          <a:lstStyle/>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בחדלות פירעון או לקראתה </a:t>
            </a:r>
            <a:r>
              <a:rPr lang="he-IL" sz="1800" b="1" dirty="0" smtClean="0">
                <a:latin typeface="David" panose="020E0502060401010101" pitchFamily="34" charset="-79"/>
                <a:cs typeface="David" panose="020E0502060401010101" pitchFamily="34" charset="-79"/>
              </a:rPr>
              <a:t>מרכז הכובד </a:t>
            </a:r>
            <a:r>
              <a:rPr lang="he-IL" sz="1800" dirty="0" smtClean="0">
                <a:latin typeface="David" panose="020E0502060401010101" pitchFamily="34" charset="-79"/>
                <a:cs typeface="David" panose="020E0502060401010101" pitchFamily="34" charset="-79"/>
              </a:rPr>
              <a:t>עובר מבעלי המניות לנושים.</a:t>
            </a:r>
          </a:p>
          <a:p>
            <a:pPr marL="0" indent="0" algn="r" rtl="1">
              <a:buNone/>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על הדירקטוריון לוודא כי מהלכי החברה </a:t>
            </a:r>
            <a:r>
              <a:rPr lang="he-IL" sz="1800" b="1" dirty="0" smtClean="0">
                <a:latin typeface="David" panose="020E0502060401010101" pitchFamily="34" charset="-79"/>
                <a:cs typeface="David" panose="020E0502060401010101" pitchFamily="34" charset="-79"/>
              </a:rPr>
              <a:t>לא פוגעים בנושים</a:t>
            </a:r>
            <a:r>
              <a:rPr lang="he-IL" sz="1800" dirty="0" smtClean="0">
                <a:latin typeface="David" panose="020E0502060401010101" pitchFamily="34" charset="-79"/>
                <a:cs typeface="David" panose="020E0502060401010101" pitchFamily="34" charset="-79"/>
              </a:rPr>
              <a:t>:</a:t>
            </a:r>
          </a:p>
          <a:p>
            <a:pPr lvl="1" indent="-382588" algn="r" rtl="1">
              <a:buFont typeface="Wingdings" panose="05000000000000000000" pitchFamily="2" charset="2"/>
              <a:buChar char="Ø"/>
            </a:pPr>
            <a:r>
              <a:rPr lang="he-IL" sz="1800" dirty="0" smtClean="0">
                <a:latin typeface="David" panose="020E0502060401010101" pitchFamily="34" charset="-79"/>
                <a:cs typeface="David" panose="020E0502060401010101" pitchFamily="34" charset="-79"/>
              </a:rPr>
              <a:t>חדלות הפירעון לא מתרחבת.</a:t>
            </a:r>
          </a:p>
          <a:p>
            <a:pPr lvl="1" indent="-382588" algn="r" rtl="1">
              <a:buFont typeface="Wingdings" panose="05000000000000000000" pitchFamily="2" charset="2"/>
              <a:buChar char="Ø"/>
            </a:pPr>
            <a:r>
              <a:rPr lang="he-IL" sz="1800" dirty="0" smtClean="0">
                <a:latin typeface="David" panose="020E0502060401010101" pitchFamily="34" charset="-79"/>
                <a:cs typeface="David" panose="020E0502060401010101" pitchFamily="34" charset="-79"/>
              </a:rPr>
              <a:t>בכלל זה אין העמקה של מימון דק.</a:t>
            </a:r>
          </a:p>
          <a:p>
            <a:pPr lvl="1" indent="-382588" algn="r" rtl="1">
              <a:buFont typeface="Wingdings" panose="05000000000000000000" pitchFamily="2" charset="2"/>
              <a:buChar char="Ø"/>
            </a:pPr>
            <a:r>
              <a:rPr lang="he-IL" sz="1800" dirty="0" smtClean="0">
                <a:latin typeface="David" panose="020E0502060401010101" pitchFamily="34" charset="-79"/>
                <a:cs typeface="David" panose="020E0502060401010101" pitchFamily="34" charset="-79"/>
              </a:rPr>
              <a:t>אין העדפת נושים.</a:t>
            </a:r>
          </a:p>
          <a:p>
            <a:pPr marL="0" indent="0" algn="r" rtl="1">
              <a:buNone/>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b="1" dirty="0" smtClean="0">
                <a:latin typeface="David" panose="020E0502060401010101" pitchFamily="34" charset="-79"/>
                <a:cs typeface="David" panose="020E0502060401010101" pitchFamily="34" charset="-79"/>
              </a:rPr>
              <a:t>דיווחי החברה מוקפדים </a:t>
            </a:r>
            <a:r>
              <a:rPr lang="he-IL" sz="1800" dirty="0" smtClean="0">
                <a:latin typeface="David" panose="020E0502060401010101" pitchFamily="34" charset="-79"/>
                <a:cs typeface="David" panose="020E0502060401010101" pitchFamily="34" charset="-79"/>
              </a:rPr>
              <a:t>ולא מצניעים את מצבה.</a:t>
            </a:r>
          </a:p>
          <a:p>
            <a:pPr marL="0" indent="0" algn="r" rtl="1">
              <a:buNone/>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כל אלו בשים לב לכך שלנושים </a:t>
            </a:r>
            <a:r>
              <a:rPr lang="he-IL" sz="1800" b="1" dirty="0" smtClean="0">
                <a:latin typeface="David" panose="020E0502060401010101" pitchFamily="34" charset="-79"/>
                <a:cs typeface="David" panose="020E0502060401010101" pitchFamily="34" charset="-79"/>
              </a:rPr>
              <a:t>אין ייצוג בדירקטוריון </a:t>
            </a:r>
            <a:r>
              <a:rPr lang="he-IL" sz="1800" dirty="0" smtClean="0">
                <a:latin typeface="David" panose="020E0502060401010101" pitchFamily="34" charset="-79"/>
                <a:cs typeface="David" panose="020E0502060401010101" pitchFamily="34" charset="-79"/>
              </a:rPr>
              <a:t>[</a:t>
            </a:r>
            <a:r>
              <a:rPr lang="he-IL" sz="1800" dirty="0" err="1" smtClean="0">
                <a:latin typeface="David" panose="020E0502060401010101" pitchFamily="34" charset="-79"/>
                <a:cs typeface="David" panose="020E0502060401010101" pitchFamily="34" charset="-79"/>
              </a:rPr>
              <a:t>מלרג</a:t>
            </a:r>
            <a:r>
              <a:rPr lang="he-IL" sz="1800" dirty="0" smtClean="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11730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1000"/>
                                        <p:tgtEl>
                                          <p:spTgt spid="6">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checkerboard(across)">
                                      <p:cBhvr>
                                        <p:cTn id="10" dur="1000"/>
                                        <p:tgtEl>
                                          <p:spTgt spid="6">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checkerboard(across)">
                                      <p:cBhvr>
                                        <p:cTn id="13" dur="1000"/>
                                        <p:tgtEl>
                                          <p:spTgt spid="6">
                                            <p:txEl>
                                              <p:pRg st="3" end="3"/>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checkerboard(across)">
                                      <p:cBhvr>
                                        <p:cTn id="16" dur="1000"/>
                                        <p:tgtEl>
                                          <p:spTgt spid="6">
                                            <p:txEl>
                                              <p:pRg st="4" end="4"/>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checkerboard(across)">
                                      <p:cBhvr>
                                        <p:cTn id="19" dur="1000"/>
                                        <p:tgtEl>
                                          <p:spTgt spid="6">
                                            <p:txEl>
                                              <p:pRg st="5" end="5"/>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checkerboard(across)">
                                      <p:cBhvr>
                                        <p:cTn id="22" dur="1000"/>
                                        <p:tgtEl>
                                          <p:spTgt spid="6">
                                            <p:txEl>
                                              <p:pRg st="7" end="7"/>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animEffect transition="in" filter="checkerboard(across)">
                                      <p:cBhvr>
                                        <p:cTn id="25" dur="1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0528" y="0"/>
            <a:ext cx="7761040" cy="1052736"/>
          </a:xfrm>
        </p:spPr>
        <p:txBody>
          <a:bodyPr>
            <a:normAutofit/>
          </a:bodyPr>
          <a:lstStyle/>
          <a:p>
            <a:pPr algn="r" rtl="1"/>
            <a:r>
              <a:rPr lang="he-IL" dirty="0" smtClean="0">
                <a:latin typeface="David" panose="020E0502060401010101" pitchFamily="34" charset="-79"/>
                <a:cs typeface="David" panose="020E0502060401010101" pitchFamily="34" charset="-79"/>
              </a:rPr>
              <a:t>יחסים ועסקאות עם בעל שליטה</a:t>
            </a:r>
            <a:endParaRPr lang="he-IL" dirty="0">
              <a:latin typeface="David" panose="020E0502060401010101" pitchFamily="34" charset="-79"/>
              <a:cs typeface="David" panose="020E0502060401010101" pitchFamily="34" charset="-79"/>
            </a:endParaRPr>
          </a:p>
        </p:txBody>
      </p:sp>
      <p:sp>
        <p:nvSpPr>
          <p:cNvPr id="6" name="Content Placeholder 2"/>
          <p:cNvSpPr>
            <a:spLocks noGrp="1"/>
          </p:cNvSpPr>
          <p:nvPr>
            <p:ph idx="1"/>
          </p:nvPr>
        </p:nvSpPr>
        <p:spPr>
          <a:xfrm>
            <a:off x="374848" y="1268760"/>
            <a:ext cx="8589640" cy="4968552"/>
          </a:xfrm>
        </p:spPr>
        <p:txBody>
          <a:bodyPr>
            <a:normAutofit fontScale="92500" lnSpcReduction="20000"/>
          </a:bodyPr>
          <a:lstStyle/>
          <a:p>
            <a:pPr marL="342900" indent="-342900" algn="just" rtl="1">
              <a:buFont typeface="Arial" panose="020B0604020202020204" pitchFamily="34" charset="0"/>
              <a:buChar char="•"/>
            </a:pPr>
            <a:r>
              <a:rPr lang="he-IL" sz="1900" dirty="0" smtClean="0">
                <a:latin typeface="David" panose="020E0502060401010101" pitchFamily="34" charset="-79"/>
                <a:cs typeface="David" panose="020E0502060401010101" pitchFamily="34" charset="-79"/>
              </a:rPr>
              <a:t>עסקאות עם בעלי שליטה </a:t>
            </a:r>
            <a:r>
              <a:rPr lang="he-IL" sz="1900" b="1" dirty="0" smtClean="0">
                <a:latin typeface="David" panose="020E0502060401010101" pitchFamily="34" charset="-79"/>
                <a:cs typeface="David" panose="020E0502060401010101" pitchFamily="34" charset="-79"/>
              </a:rPr>
              <a:t>כעסקאות "חשודות" </a:t>
            </a:r>
            <a:r>
              <a:rPr lang="he-IL" sz="1900" dirty="0" smtClean="0">
                <a:latin typeface="David" panose="020E0502060401010101" pitchFamily="34" charset="-79"/>
                <a:cs typeface="David" panose="020E0502060401010101" pitchFamily="34" charset="-79"/>
              </a:rPr>
              <a:t>שמגבירות את בעיית הנציג [</a:t>
            </a:r>
            <a:r>
              <a:rPr lang="he-IL" sz="1900" dirty="0" err="1" smtClean="0">
                <a:latin typeface="David" panose="020E0502060401010101" pitchFamily="34" charset="-79"/>
                <a:cs typeface="David" panose="020E0502060401010101" pitchFamily="34" charset="-79"/>
              </a:rPr>
              <a:t>אילקס</a:t>
            </a:r>
            <a:r>
              <a:rPr lang="he-IL" sz="1900" dirty="0" smtClean="0">
                <a:latin typeface="David" panose="020E0502060401010101" pitchFamily="34" charset="-79"/>
                <a:cs typeface="David" panose="020E0502060401010101" pitchFamily="34" charset="-79"/>
              </a:rPr>
              <a:t> </a:t>
            </a:r>
            <a:r>
              <a:rPr lang="he-IL" sz="1900" dirty="0" err="1" smtClean="0">
                <a:latin typeface="David" panose="020E0502060401010101" pitchFamily="34" charset="-79"/>
                <a:cs typeface="David" panose="020E0502060401010101" pitchFamily="34" charset="-79"/>
              </a:rPr>
              <a:t>מדיקל</a:t>
            </a:r>
            <a:r>
              <a:rPr lang="he-IL" sz="1900" dirty="0" smtClean="0">
                <a:latin typeface="David" panose="020E0502060401010101" pitchFamily="34" charset="-79"/>
                <a:cs typeface="David" panose="020E0502060401010101" pitchFamily="34" charset="-79"/>
              </a:rPr>
              <a:t>, אסם].</a:t>
            </a:r>
          </a:p>
          <a:p>
            <a:pPr marL="0" indent="0" algn="just" rtl="1">
              <a:buNone/>
            </a:pPr>
            <a:endParaRPr lang="he-IL" sz="1900" dirty="0" smtClean="0">
              <a:latin typeface="David" panose="020E0502060401010101" pitchFamily="34" charset="-79"/>
              <a:cs typeface="David" panose="020E0502060401010101" pitchFamily="34" charset="-79"/>
            </a:endParaRPr>
          </a:p>
          <a:p>
            <a:pPr marL="342900" indent="-342900" algn="just" rtl="1">
              <a:buFont typeface="Arial" panose="020B0604020202020204" pitchFamily="34" charset="0"/>
              <a:buChar char="•"/>
            </a:pPr>
            <a:r>
              <a:rPr lang="he-IL" sz="1900" dirty="0" smtClean="0">
                <a:latin typeface="David" panose="020E0502060401010101" pitchFamily="34" charset="-79"/>
                <a:cs typeface="David" panose="020E0502060401010101" pitchFamily="34" charset="-79"/>
              </a:rPr>
              <a:t>כאשר מדובר בעסקה חריגה נדרש לעסקה </a:t>
            </a:r>
            <a:r>
              <a:rPr lang="he-IL" sz="1900" b="1" dirty="0" smtClean="0">
                <a:latin typeface="David" panose="020E0502060401010101" pitchFamily="34" charset="-79"/>
                <a:cs typeface="David" panose="020E0502060401010101" pitchFamily="34" charset="-79"/>
              </a:rPr>
              <a:t>אישור משולש </a:t>
            </a:r>
            <a:r>
              <a:rPr lang="he-IL" sz="1900" dirty="0" smtClean="0">
                <a:latin typeface="David" panose="020E0502060401010101" pitchFamily="34" charset="-79"/>
                <a:cs typeface="David" panose="020E0502060401010101" pitchFamily="34" charset="-79"/>
              </a:rPr>
              <a:t>- ועדת ביקורת, דירקטוריון ואסיפת </a:t>
            </a:r>
            <a:r>
              <a:rPr lang="en-US" sz="1900" dirty="0" smtClean="0">
                <a:latin typeface="David" panose="020E0502060401010101" pitchFamily="34" charset="-79"/>
                <a:cs typeface="David" panose="020E0502060401010101" pitchFamily="34" charset="-79"/>
              </a:rPr>
              <a:t>     </a:t>
            </a:r>
            <a:r>
              <a:rPr lang="he-IL" sz="1900" dirty="0" smtClean="0">
                <a:latin typeface="David" panose="020E0502060401010101" pitchFamily="34" charset="-79"/>
                <a:cs typeface="David" panose="020E0502060401010101" pitchFamily="34" charset="-79"/>
              </a:rPr>
              <a:t>בעלי מניות ברוב מיוחד </a:t>
            </a:r>
            <a:r>
              <a:rPr lang="en-US" sz="1900" dirty="0" smtClean="0">
                <a:latin typeface="David" panose="020E0502060401010101" pitchFamily="34" charset="-79"/>
                <a:cs typeface="David" panose="020E0502060401010101" pitchFamily="34" charset="-79"/>
              </a:rPr>
              <a:t>-</a:t>
            </a:r>
            <a:r>
              <a:rPr lang="he-IL" sz="1900" dirty="0" smtClean="0">
                <a:latin typeface="David" panose="020E0502060401010101" pitchFamily="34" charset="-79"/>
                <a:cs typeface="David" panose="020E0502060401010101" pitchFamily="34" charset="-79"/>
              </a:rPr>
              <a:t> מחצית מן </a:t>
            </a:r>
            <a:r>
              <a:rPr lang="he-IL" sz="1900" dirty="0">
                <a:latin typeface="David" panose="020E0502060401010101" pitchFamily="34" charset="-79"/>
                <a:cs typeface="David" panose="020E0502060401010101" pitchFamily="34" charset="-79"/>
              </a:rPr>
              <a:t>המיעוט [עסקה חריגה - שאינה במהלך עסקים רגיל, או </a:t>
            </a:r>
            <a:r>
              <a:rPr lang="he-IL" sz="1900" dirty="0" smtClean="0">
                <a:latin typeface="David" panose="020E0502060401010101" pitchFamily="34" charset="-79"/>
                <a:cs typeface="David" panose="020E0502060401010101" pitchFamily="34" charset="-79"/>
              </a:rPr>
              <a:t>שאינה </a:t>
            </a:r>
            <a:r>
              <a:rPr lang="he-IL" sz="1900" dirty="0">
                <a:latin typeface="David" panose="020E0502060401010101" pitchFamily="34" charset="-79"/>
                <a:cs typeface="David" panose="020E0502060401010101" pitchFamily="34" charset="-79"/>
              </a:rPr>
              <a:t>בתנאי שוק או </a:t>
            </a:r>
            <a:r>
              <a:rPr lang="he-IL" sz="1900" dirty="0" smtClean="0">
                <a:latin typeface="David" panose="020E0502060401010101" pitchFamily="34" charset="-79"/>
                <a:cs typeface="David" panose="020E0502060401010101" pitchFamily="34" charset="-79"/>
              </a:rPr>
              <a:t>שעשויה </a:t>
            </a:r>
            <a:r>
              <a:rPr lang="he-IL" sz="1900" dirty="0">
                <a:latin typeface="David" panose="020E0502060401010101" pitchFamily="34" charset="-79"/>
                <a:cs typeface="David" panose="020E0502060401010101" pitchFamily="34" charset="-79"/>
              </a:rPr>
              <a:t>להיות בעלת השפעה </a:t>
            </a:r>
            <a:r>
              <a:rPr lang="he-IL" sz="1900" dirty="0" smtClean="0">
                <a:latin typeface="David" panose="020E0502060401010101" pitchFamily="34" charset="-79"/>
                <a:cs typeface="David" panose="020E0502060401010101" pitchFamily="34" charset="-79"/>
              </a:rPr>
              <a:t>מהותית].</a:t>
            </a:r>
          </a:p>
          <a:p>
            <a:pPr marL="0" indent="0" algn="just" rtl="1">
              <a:buNone/>
            </a:pPr>
            <a:endParaRPr lang="he-IL" sz="1900" dirty="0" smtClean="0">
              <a:latin typeface="David" panose="020E0502060401010101" pitchFamily="34" charset="-79"/>
              <a:cs typeface="David" panose="020E0502060401010101" pitchFamily="34" charset="-79"/>
            </a:endParaRPr>
          </a:p>
          <a:p>
            <a:pPr marL="342900" indent="-342900" algn="just" rtl="1">
              <a:buFont typeface="Arial" panose="020B0604020202020204" pitchFamily="34" charset="0"/>
              <a:buChar char="•"/>
            </a:pPr>
            <a:r>
              <a:rPr lang="he-IL" sz="1900" dirty="0" smtClean="0">
                <a:latin typeface="David" panose="020E0502060401010101" pitchFamily="34" charset="-79"/>
                <a:cs typeface="David" panose="020E0502060401010101" pitchFamily="34" charset="-79"/>
              </a:rPr>
              <a:t>אבל אישור משולש לרבות באסיפת בעלי המניות </a:t>
            </a:r>
            <a:r>
              <a:rPr lang="he-IL" sz="1900" b="1" dirty="0" smtClean="0">
                <a:latin typeface="David" panose="020E0502060401010101" pitchFamily="34" charset="-79"/>
                <a:cs typeface="David" panose="020E0502060401010101" pitchFamily="34" charset="-79"/>
              </a:rPr>
              <a:t>אינו מחסן </a:t>
            </a:r>
            <a:r>
              <a:rPr lang="he-IL" sz="1900" dirty="0" smtClean="0">
                <a:latin typeface="David" panose="020E0502060401010101" pitchFamily="34" charset="-79"/>
                <a:cs typeface="David" panose="020E0502060401010101" pitchFamily="34" charset="-79"/>
              </a:rPr>
              <a:t>את העסקה מפני ביקורת שיפוטית </a:t>
            </a:r>
            <a:r>
              <a:rPr lang="en-US" sz="1900" dirty="0" smtClean="0">
                <a:latin typeface="David" panose="020E0502060401010101" pitchFamily="34" charset="-79"/>
                <a:cs typeface="David" panose="020E0502060401010101" pitchFamily="34" charset="-79"/>
              </a:rPr>
              <a:t>     </a:t>
            </a:r>
            <a:r>
              <a:rPr lang="he-IL" sz="1900" dirty="0" smtClean="0">
                <a:latin typeface="David" panose="020E0502060401010101" pitchFamily="34" charset="-79"/>
                <a:cs typeface="David" panose="020E0502060401010101" pitchFamily="34" charset="-79"/>
              </a:rPr>
              <a:t>[</a:t>
            </a:r>
            <a:r>
              <a:rPr lang="he-IL" sz="1900" dirty="0" err="1" smtClean="0">
                <a:latin typeface="David" panose="020E0502060401010101" pitchFamily="34" charset="-79"/>
                <a:cs typeface="David" panose="020E0502060401010101" pitchFamily="34" charset="-79"/>
              </a:rPr>
              <a:t>כימצ'יינה</a:t>
            </a:r>
            <a:r>
              <a:rPr lang="he-IL" sz="1900" dirty="0" smtClean="0">
                <a:latin typeface="David" panose="020E0502060401010101" pitchFamily="34" charset="-79"/>
                <a:cs typeface="David" panose="020E0502060401010101" pitchFamily="34" charset="-79"/>
              </a:rPr>
              <a:t>]</a:t>
            </a:r>
          </a:p>
          <a:p>
            <a:pPr marL="0" indent="0" algn="just" rtl="1">
              <a:buNone/>
            </a:pPr>
            <a:endParaRPr lang="he-IL" sz="1900" dirty="0" smtClean="0">
              <a:latin typeface="David" panose="020E0502060401010101" pitchFamily="34" charset="-79"/>
              <a:cs typeface="David" panose="020E0502060401010101" pitchFamily="34" charset="-79"/>
            </a:endParaRPr>
          </a:p>
          <a:p>
            <a:pPr marL="342900" indent="-342900" algn="just" rtl="1">
              <a:buFont typeface="Arial" panose="020B0604020202020204" pitchFamily="34" charset="0"/>
              <a:buChar char="•"/>
            </a:pPr>
            <a:r>
              <a:rPr lang="he-IL" sz="1900" dirty="0" smtClean="0">
                <a:latin typeface="David" panose="020E0502060401010101" pitchFamily="34" charset="-79"/>
                <a:cs typeface="David" panose="020E0502060401010101" pitchFamily="34" charset="-79"/>
              </a:rPr>
              <a:t>הדרישה מן הועדה ומן הדירקטוריון היא </a:t>
            </a:r>
            <a:r>
              <a:rPr lang="he-IL" sz="1900" b="1" dirty="0" smtClean="0">
                <a:latin typeface="David" panose="020E0502060401010101" pitchFamily="34" charset="-79"/>
                <a:cs typeface="David" panose="020E0502060401010101" pitchFamily="34" charset="-79"/>
              </a:rPr>
              <a:t>מהותית</a:t>
            </a:r>
            <a:r>
              <a:rPr lang="he-IL" sz="1900" dirty="0" smtClean="0">
                <a:latin typeface="David" panose="020E0502060401010101" pitchFamily="34" charset="-79"/>
                <a:cs typeface="David" panose="020E0502060401010101" pitchFamily="34" charset="-79"/>
              </a:rPr>
              <a:t>. לייצר צד שני מול בעל השליטה בעסקה. זאת </a:t>
            </a:r>
            <a:r>
              <a:rPr lang="en-US" sz="1900" dirty="0" smtClean="0">
                <a:latin typeface="David" panose="020E0502060401010101" pitchFamily="34" charset="-79"/>
                <a:cs typeface="David" panose="020E0502060401010101" pitchFamily="34" charset="-79"/>
              </a:rPr>
              <a:t>  </a:t>
            </a:r>
            <a:r>
              <a:rPr lang="he-IL" sz="1900" dirty="0" smtClean="0">
                <a:latin typeface="David" panose="020E0502060401010101" pitchFamily="34" charset="-79"/>
                <a:cs typeface="David" panose="020E0502060401010101" pitchFamily="34" charset="-79"/>
              </a:rPr>
              <a:t>במיוחד כאשר על הפרק עסקה מהותית, בוודאי גורלית. הדברים להלן מתוך פרשת </a:t>
            </a:r>
            <a:r>
              <a:rPr lang="he-IL" sz="1900" dirty="0" err="1" smtClean="0">
                <a:latin typeface="David" panose="020E0502060401010101" pitchFamily="34" charset="-79"/>
                <a:cs typeface="David" panose="020E0502060401010101" pitchFamily="34" charset="-79"/>
              </a:rPr>
              <a:t>כימצ'יינה</a:t>
            </a:r>
            <a:r>
              <a:rPr lang="he-IL" sz="1900" dirty="0" smtClean="0">
                <a:latin typeface="David" panose="020E0502060401010101" pitchFamily="34" charset="-79"/>
                <a:cs typeface="David" panose="020E0502060401010101" pitchFamily="34" charset="-79"/>
              </a:rPr>
              <a:t>:</a:t>
            </a:r>
          </a:p>
          <a:p>
            <a:pPr marL="0" indent="0" algn="just" rtl="1">
              <a:buNone/>
            </a:pPr>
            <a:endParaRPr lang="he-IL" dirty="0" smtClean="0">
              <a:latin typeface="David" panose="020E0502060401010101" pitchFamily="34" charset="-79"/>
              <a:cs typeface="David" panose="020E0502060401010101" pitchFamily="34" charset="-79"/>
            </a:endParaRPr>
          </a:p>
          <a:p>
            <a:pPr marL="360363" algn="just" rtl="1">
              <a:lnSpc>
                <a:spcPct val="140000"/>
              </a:lnSpc>
              <a:buNone/>
            </a:pPr>
            <a:r>
              <a:rPr lang="he-IL" sz="1600" dirty="0" smtClean="0">
                <a:latin typeface="David" panose="020E0502060401010101" pitchFamily="34" charset="-79"/>
                <a:cs typeface="David" panose="020E0502060401010101" pitchFamily="34" charset="-79"/>
              </a:rPr>
              <a:t>"עם </a:t>
            </a:r>
            <a:r>
              <a:rPr lang="he-IL" sz="1600" dirty="0">
                <a:latin typeface="David" panose="020E0502060401010101" pitchFamily="34" charset="-79"/>
                <a:cs typeface="David" panose="020E0502060401010101" pitchFamily="34" charset="-79"/>
              </a:rPr>
              <a:t>זאת, כאשר נערכת </a:t>
            </a:r>
            <a:r>
              <a:rPr lang="he-IL" sz="1600" dirty="0" err="1">
                <a:latin typeface="David" panose="020E0502060401010101" pitchFamily="34" charset="-79"/>
                <a:cs typeface="David" panose="020E0502060401010101" pitchFamily="34" charset="-79"/>
              </a:rPr>
              <a:t>עיסקת</a:t>
            </a:r>
            <a:r>
              <a:rPr lang="he-IL" sz="1600" dirty="0">
                <a:latin typeface="David" panose="020E0502060401010101" pitchFamily="34" charset="-79"/>
                <a:cs typeface="David" panose="020E0502060401010101" pitchFamily="34" charset="-79"/>
              </a:rPr>
              <a:t> מיזוג בין חברה אם לחברה בת, כאשר בעל השליטה מצוי משני צדי </a:t>
            </a:r>
            <a:r>
              <a:rPr lang="he-IL" sz="1600" dirty="0" err="1" smtClean="0">
                <a:latin typeface="David" panose="020E0502060401010101" pitchFamily="34" charset="-79"/>
                <a:cs typeface="David" panose="020E0502060401010101" pitchFamily="34" charset="-79"/>
              </a:rPr>
              <a:t>העיסקה</a:t>
            </a:r>
            <a:r>
              <a:rPr lang="he-IL" sz="1600" dirty="0">
                <a:latin typeface="David" panose="020E0502060401010101" pitchFamily="34" charset="-79"/>
                <a:cs typeface="David" panose="020E0502060401010101" pitchFamily="34" charset="-79"/>
              </a:rPr>
              <a:t>, </a:t>
            </a:r>
            <a:r>
              <a:rPr lang="he-IL" sz="1600" dirty="0" smtClean="0">
                <a:latin typeface="David" panose="020E0502060401010101" pitchFamily="34" charset="-79"/>
                <a:cs typeface="David" panose="020E0502060401010101" pitchFamily="34" charset="-79"/>
              </a:rPr>
              <a:t>נראה </a:t>
            </a:r>
            <a:r>
              <a:rPr lang="he-IL" sz="1600" dirty="0">
                <a:latin typeface="David" panose="020E0502060401010101" pitchFamily="34" charset="-79"/>
                <a:cs typeface="David" panose="020E0502060401010101" pitchFamily="34" charset="-79"/>
              </a:rPr>
              <a:t>כי </a:t>
            </a:r>
            <a:r>
              <a:rPr lang="en-US" sz="1600" dirty="0" smtClean="0">
                <a:latin typeface="David" panose="020E0502060401010101" pitchFamily="34" charset="-79"/>
                <a:cs typeface="David" panose="020E0502060401010101" pitchFamily="34" charset="-79"/>
              </a:rPr>
              <a:t> </a:t>
            </a:r>
            <a:r>
              <a:rPr lang="he-IL" sz="1600" dirty="0" smtClean="0">
                <a:latin typeface="David" panose="020E0502060401010101" pitchFamily="34" charset="-79"/>
                <a:cs typeface="David" panose="020E0502060401010101" pitchFamily="34" charset="-79"/>
              </a:rPr>
              <a:t>יש </a:t>
            </a:r>
            <a:r>
              <a:rPr lang="he-IL" sz="1600" dirty="0">
                <a:latin typeface="David" panose="020E0502060401010101" pitchFamily="34" charset="-79"/>
                <a:cs typeface="David" panose="020E0502060401010101" pitchFamily="34" charset="-79"/>
              </a:rPr>
              <a:t>לשקול בחיוב את הצעתם של </a:t>
            </a:r>
            <a:r>
              <a:rPr lang="he-IL" sz="1600" b="1" dirty="0">
                <a:latin typeface="David" panose="020E0502060401010101" pitchFamily="34" charset="-79"/>
                <a:cs typeface="David" panose="020E0502060401010101" pitchFamily="34" charset="-79"/>
              </a:rPr>
              <a:t>חמדני </a:t>
            </a:r>
            <a:r>
              <a:rPr lang="he-IL" sz="1600" b="1" dirty="0" err="1">
                <a:latin typeface="David" panose="020E0502060401010101" pitchFamily="34" charset="-79"/>
                <a:cs typeface="David" panose="020E0502060401010101" pitchFamily="34" charset="-79"/>
              </a:rPr>
              <a:t>וחנס</a:t>
            </a:r>
            <a:r>
              <a:rPr lang="he-IL" sz="1600" dirty="0">
                <a:latin typeface="David" panose="020E0502060401010101" pitchFamily="34" charset="-79"/>
                <a:cs typeface="David" panose="020E0502060401010101" pitchFamily="34" charset="-79"/>
              </a:rPr>
              <a:t> באשר ליצירת הליך מו"מ, </a:t>
            </a:r>
            <a:r>
              <a:rPr lang="he-IL" sz="1600" b="1" u="sng" dirty="0">
                <a:latin typeface="David" panose="020E0502060401010101" pitchFamily="34" charset="-79"/>
                <a:cs typeface="David" panose="020E0502060401010101" pitchFamily="34" charset="-79"/>
              </a:rPr>
              <a:t>אשר ידמה </a:t>
            </a:r>
            <a:r>
              <a:rPr lang="he-IL" sz="1600" b="1" u="sng" dirty="0" smtClean="0">
                <a:latin typeface="David" panose="020E0502060401010101" pitchFamily="34" charset="-79"/>
                <a:cs typeface="David" panose="020E0502060401010101" pitchFamily="34" charset="-79"/>
              </a:rPr>
              <a:t>ככל האפשר</a:t>
            </a:r>
            <a:r>
              <a:rPr lang="en-US" sz="1600" b="1" u="sng" dirty="0" smtClean="0">
                <a:latin typeface="David" panose="020E0502060401010101" pitchFamily="34" charset="-79"/>
                <a:cs typeface="David" panose="020E0502060401010101" pitchFamily="34" charset="-79"/>
              </a:rPr>
              <a:t> </a:t>
            </a:r>
            <a:r>
              <a:rPr lang="he-IL" sz="1600" b="1" u="sng" dirty="0" err="1" smtClean="0">
                <a:latin typeface="David" panose="020E0502060401010101" pitchFamily="34" charset="-79"/>
                <a:cs typeface="David" panose="020E0502060401010101" pitchFamily="34" charset="-79"/>
              </a:rPr>
              <a:t>עיסקה</a:t>
            </a:r>
            <a:r>
              <a:rPr lang="he-IL" sz="1600" b="1" u="sng" dirty="0" smtClean="0">
                <a:latin typeface="David" panose="020E0502060401010101" pitchFamily="34" charset="-79"/>
                <a:cs typeface="David" panose="020E0502060401010101" pitchFamily="34" charset="-79"/>
              </a:rPr>
              <a:t> </a:t>
            </a:r>
            <a:r>
              <a:rPr lang="he-IL" sz="1600" b="1" u="sng" dirty="0">
                <a:latin typeface="David" panose="020E0502060401010101" pitchFamily="34" charset="-79"/>
                <a:cs typeface="David" panose="020E0502060401010101" pitchFamily="34" charset="-79"/>
              </a:rPr>
              <a:t>בתנאי שוק</a:t>
            </a:r>
            <a:r>
              <a:rPr lang="he-IL" sz="1600" b="1" dirty="0">
                <a:latin typeface="David" panose="020E0502060401010101" pitchFamily="34" charset="-79"/>
                <a:cs typeface="David" panose="020E0502060401010101" pitchFamily="34" charset="-79"/>
              </a:rPr>
              <a:t> </a:t>
            </a:r>
            <a:r>
              <a:rPr lang="en-US" sz="1600" b="1" dirty="0" smtClean="0">
                <a:latin typeface="David" panose="020E0502060401010101" pitchFamily="34" charset="-79"/>
                <a:cs typeface="David" panose="020E0502060401010101" pitchFamily="34" charset="-79"/>
              </a:rPr>
              <a:t>  </a:t>
            </a:r>
            <a:r>
              <a:rPr lang="he-IL" sz="1600" b="1" u="sng" dirty="0" smtClean="0">
                <a:latin typeface="David" panose="020E0502060401010101" pitchFamily="34" charset="-79"/>
                <a:cs typeface="David" panose="020E0502060401010101" pitchFamily="34" charset="-79"/>
              </a:rPr>
              <a:t>בין </a:t>
            </a:r>
            <a:r>
              <a:rPr lang="he-IL" sz="1600" b="1" u="sng" dirty="0">
                <a:latin typeface="David" panose="020E0502060401010101" pitchFamily="34" charset="-79"/>
                <a:cs typeface="David" panose="020E0502060401010101" pitchFamily="34" charset="-79"/>
              </a:rPr>
              <a:t>צדדים בלתי תלויים</a:t>
            </a:r>
            <a:r>
              <a:rPr lang="he-IL" sz="1600" dirty="0">
                <a:latin typeface="David" panose="020E0502060401010101" pitchFamily="34" charset="-79"/>
                <a:cs typeface="David" panose="020E0502060401010101" pitchFamily="34" charset="-79"/>
              </a:rPr>
              <a:t>. </a:t>
            </a:r>
            <a:r>
              <a:rPr lang="he-IL" sz="1600" b="1" dirty="0">
                <a:latin typeface="David" panose="020E0502060401010101" pitchFamily="34" charset="-79"/>
                <a:cs typeface="David" panose="020E0502060401010101" pitchFamily="34" charset="-79"/>
              </a:rPr>
              <a:t>זאת בדרך של הקמת וועדת דירקטוריון שהיא </a:t>
            </a:r>
            <a:r>
              <a:rPr lang="en-US" sz="1600" b="1" dirty="0" smtClean="0">
                <a:latin typeface="David" panose="020E0502060401010101" pitchFamily="34" charset="-79"/>
                <a:cs typeface="David" panose="020E0502060401010101" pitchFamily="34" charset="-79"/>
              </a:rPr>
              <a:t> </a:t>
            </a:r>
            <a:r>
              <a:rPr lang="he-IL" sz="1600" b="1" dirty="0" smtClean="0">
                <a:latin typeface="David" panose="020E0502060401010101" pitchFamily="34" charset="-79"/>
                <a:cs typeface="David" panose="020E0502060401010101" pitchFamily="34" charset="-79"/>
              </a:rPr>
              <a:t>בלתי </a:t>
            </a:r>
            <a:r>
              <a:rPr lang="he-IL" sz="1600" b="1" dirty="0">
                <a:latin typeface="David" panose="020E0502060401010101" pitchFamily="34" charset="-79"/>
                <a:cs typeface="David" panose="020E0502060401010101" pitchFamily="34" charset="-79"/>
              </a:rPr>
              <a:t>תלויה</a:t>
            </a:r>
            <a:r>
              <a:rPr lang="he-IL" sz="1600" b="1" dirty="0" smtClean="0">
                <a:latin typeface="David" panose="020E0502060401010101" pitchFamily="34" charset="-79"/>
                <a:cs typeface="David" panose="020E0502060401010101" pitchFamily="34" charset="-79"/>
              </a:rPr>
              <a:t>; שהיא </a:t>
            </a:r>
            <a:r>
              <a:rPr lang="he-IL" sz="1600" b="1" dirty="0">
                <a:latin typeface="David" panose="020E0502060401010101" pitchFamily="34" charset="-79"/>
                <a:cs typeface="David" panose="020E0502060401010101" pitchFamily="34" charset="-79"/>
              </a:rPr>
              <a:t>מוסמכת באופן </a:t>
            </a:r>
            <a:r>
              <a:rPr lang="he-IL" sz="1600" b="1" dirty="0" smtClean="0">
                <a:latin typeface="David" panose="020E0502060401010101" pitchFamily="34" charset="-79"/>
                <a:cs typeface="David" panose="020E0502060401010101" pitchFamily="34" charset="-79"/>
              </a:rPr>
              <a:t>אפקטיבי </a:t>
            </a:r>
            <a:r>
              <a:rPr lang="he-IL" sz="1600" b="1" dirty="0">
                <a:latin typeface="David" panose="020E0502060401010101" pitchFamily="34" charset="-79"/>
                <a:cs typeface="David" panose="020E0502060401010101" pitchFamily="34" charset="-79"/>
              </a:rPr>
              <a:t>להחליט נגד ביצוע </a:t>
            </a:r>
            <a:r>
              <a:rPr lang="he-IL" sz="1600" b="1" dirty="0" err="1">
                <a:latin typeface="David" panose="020E0502060401010101" pitchFamily="34" charset="-79"/>
                <a:cs typeface="David" panose="020E0502060401010101" pitchFamily="34" charset="-79"/>
              </a:rPr>
              <a:t>העיסקה</a:t>
            </a:r>
            <a:r>
              <a:rPr lang="he-IL" sz="1600" b="1" dirty="0">
                <a:latin typeface="David" panose="020E0502060401010101" pitchFamily="34" charset="-79"/>
                <a:cs typeface="David" panose="020E0502060401010101" pitchFamily="34" charset="-79"/>
              </a:rPr>
              <a:t>; אשר תנהל מו"מ בפועל </a:t>
            </a:r>
            <a:r>
              <a:rPr lang="he-IL" sz="1600" b="1" dirty="0" smtClean="0">
                <a:latin typeface="David" panose="020E0502060401010101" pitchFamily="34" charset="-79"/>
                <a:cs typeface="David" panose="020E0502060401010101" pitchFamily="34" charset="-79"/>
              </a:rPr>
              <a:t>ולא</a:t>
            </a:r>
            <a:r>
              <a:rPr lang="en-US" sz="1600" b="1" dirty="0" smtClean="0">
                <a:latin typeface="David" panose="020E0502060401010101" pitchFamily="34" charset="-79"/>
                <a:cs typeface="David" panose="020E0502060401010101" pitchFamily="34" charset="-79"/>
              </a:rPr>
              <a:t> </a:t>
            </a:r>
            <a:r>
              <a:rPr lang="he-IL" sz="1600" b="1" dirty="0" smtClean="0">
                <a:latin typeface="David" panose="020E0502060401010101" pitchFamily="34" charset="-79"/>
                <a:cs typeface="David" panose="020E0502060401010101" pitchFamily="34" charset="-79"/>
              </a:rPr>
              <a:t>למראית </a:t>
            </a:r>
            <a:r>
              <a:rPr lang="he-IL" sz="1600" b="1" dirty="0">
                <a:latin typeface="David" panose="020E0502060401010101" pitchFamily="34" charset="-79"/>
                <a:cs typeface="David" panose="020E0502060401010101" pitchFamily="34" charset="-79"/>
              </a:rPr>
              <a:t>עין; </a:t>
            </a:r>
            <a:r>
              <a:rPr lang="he-IL" sz="1600" b="1" dirty="0" smtClean="0">
                <a:latin typeface="David" panose="020E0502060401010101" pitchFamily="34" charset="-79"/>
                <a:cs typeface="David" panose="020E0502060401010101" pitchFamily="34" charset="-79"/>
              </a:rPr>
              <a:t>יעדרו </a:t>
            </a:r>
            <a:r>
              <a:rPr lang="he-IL" sz="1600" b="1" dirty="0">
                <a:latin typeface="David" panose="020E0502060401010101" pitchFamily="34" charset="-79"/>
                <a:cs typeface="David" panose="020E0502060401010101" pitchFamily="34" charset="-79"/>
              </a:rPr>
              <a:t>ממנה נציגי בעלי </a:t>
            </a:r>
            <a:r>
              <a:rPr lang="he-IL" sz="1600" b="1" dirty="0" smtClean="0">
                <a:latin typeface="David" panose="020E0502060401010101" pitchFamily="34" charset="-79"/>
                <a:cs typeface="David" panose="020E0502060401010101" pitchFamily="34" charset="-79"/>
              </a:rPr>
              <a:t>השליטה</a:t>
            </a:r>
            <a:r>
              <a:rPr lang="en-US" sz="1600" b="1" dirty="0" smtClean="0">
                <a:latin typeface="David" panose="020E0502060401010101" pitchFamily="34" charset="-79"/>
                <a:cs typeface="David" panose="020E0502060401010101" pitchFamily="34" charset="-79"/>
              </a:rPr>
              <a:t> </a:t>
            </a:r>
            <a:r>
              <a:rPr lang="he-IL" sz="1600" b="1" dirty="0" smtClean="0">
                <a:latin typeface="David" panose="020E0502060401010101" pitchFamily="34" charset="-79"/>
                <a:cs typeface="David" panose="020E0502060401010101" pitchFamily="34" charset="-79"/>
              </a:rPr>
              <a:t>ויהיה מקום </a:t>
            </a:r>
            <a:r>
              <a:rPr lang="he-IL" sz="1600" b="1" dirty="0">
                <a:latin typeface="David" panose="020E0502060401010101" pitchFamily="34" charset="-79"/>
                <a:cs typeface="David" panose="020E0502060401010101" pitchFamily="34" charset="-79"/>
              </a:rPr>
              <a:t>לאפשר לה להשתמש במומחים </a:t>
            </a:r>
            <a:r>
              <a:rPr lang="he-IL" sz="1600" b="1" dirty="0" smtClean="0">
                <a:latin typeface="David" panose="020E0502060401010101" pitchFamily="34" charset="-79"/>
                <a:cs typeface="David" panose="020E0502060401010101" pitchFamily="34" charset="-79"/>
              </a:rPr>
              <a:t>וביועצים</a:t>
            </a:r>
            <a:r>
              <a:rPr lang="en-US" sz="1600" b="1" dirty="0" smtClean="0">
                <a:latin typeface="David" panose="020E0502060401010101" pitchFamily="34" charset="-79"/>
                <a:cs typeface="David" panose="020E0502060401010101" pitchFamily="34" charset="-79"/>
              </a:rPr>
              <a:t> </a:t>
            </a:r>
            <a:r>
              <a:rPr lang="he-IL" sz="1600" b="1" dirty="0" smtClean="0">
                <a:latin typeface="David" panose="020E0502060401010101" pitchFamily="34" charset="-79"/>
                <a:cs typeface="David" panose="020E0502060401010101" pitchFamily="34" charset="-79"/>
              </a:rPr>
              <a:t>שאינם </a:t>
            </a:r>
            <a:r>
              <a:rPr lang="he-IL" sz="1600" b="1" dirty="0">
                <a:latin typeface="David" panose="020E0502060401010101" pitchFamily="34" charset="-79"/>
                <a:cs typeface="David" panose="020E0502060401010101" pitchFamily="34" charset="-79"/>
              </a:rPr>
              <a:t>תלויים </a:t>
            </a:r>
            <a:r>
              <a:rPr lang="he-IL" sz="1600" b="1" dirty="0" smtClean="0">
                <a:latin typeface="David" panose="020E0502060401010101" pitchFamily="34" charset="-79"/>
                <a:cs typeface="David" panose="020E0502060401010101" pitchFamily="34" charset="-79"/>
              </a:rPr>
              <a:t>בבעל השליטה. "</a:t>
            </a:r>
            <a:endParaRPr lang="he-IL" sz="16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37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10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ox(in)">
                                      <p:cBhvr>
                                        <p:cTn id="10" dur="1000"/>
                                        <p:tgtEl>
                                          <p:spTgt spid="6">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ox(in)">
                                      <p:cBhvr>
                                        <p:cTn id="13" dur="1000"/>
                                        <p:tgtEl>
                                          <p:spTgt spid="6">
                                            <p:txEl>
                                              <p:pRg st="4" end="4"/>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ox(in)">
                                      <p:cBhvr>
                                        <p:cTn id="16" dur="1000"/>
                                        <p:tgtEl>
                                          <p:spTgt spid="6">
                                            <p:txEl>
                                              <p:pRg st="6" end="6"/>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box(in)">
                                      <p:cBhvr>
                                        <p:cTn id="19"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ארדינסט בן נת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25344"/>
            <a:ext cx="1145497" cy="2160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47664" y="589"/>
            <a:ext cx="7560840" cy="1143000"/>
          </a:xfrm>
        </p:spPr>
        <p:txBody>
          <a:bodyPr/>
          <a:lstStyle/>
          <a:p>
            <a:pPr algn="ctr" rtl="1"/>
            <a:r>
              <a:rPr lang="he-IL" dirty="0" smtClean="0">
                <a:latin typeface="David" panose="020E0502060401010101" pitchFamily="34" charset="-79"/>
                <a:cs typeface="David" panose="020E0502060401010101" pitchFamily="34" charset="-79"/>
              </a:rPr>
              <a:t>יחסים ועסקאות עם בעל שליטה (2)</a:t>
            </a:r>
            <a:endParaRPr lang="he-IL" dirty="0">
              <a:latin typeface="David" panose="020E0502060401010101" pitchFamily="34" charset="-79"/>
              <a:cs typeface="David" panose="020E0502060401010101" pitchFamily="34" charset="-79"/>
            </a:endParaRPr>
          </a:p>
        </p:txBody>
      </p:sp>
      <p:sp>
        <p:nvSpPr>
          <p:cNvPr id="7" name="Content Placeholder 2"/>
          <p:cNvSpPr>
            <a:spLocks noGrp="1"/>
          </p:cNvSpPr>
          <p:nvPr>
            <p:ph idx="1"/>
          </p:nvPr>
        </p:nvSpPr>
        <p:spPr>
          <a:xfrm>
            <a:off x="1547664" y="1124744"/>
            <a:ext cx="7488832" cy="5733256"/>
          </a:xfrm>
        </p:spPr>
        <p:txBody>
          <a:bodyPr>
            <a:noAutofit/>
          </a:bodyPr>
          <a:lstStyle/>
          <a:p>
            <a:pPr marL="285750" indent="-285750" algn="r" rtl="1">
              <a:buFont typeface="Arial" panose="020B0604020202020204" pitchFamily="34" charset="0"/>
              <a:buChar char="•"/>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החוק והפסיקה </a:t>
            </a:r>
            <a:r>
              <a:rPr lang="he-IL" sz="1800" b="1" dirty="0">
                <a:latin typeface="David" panose="020E0502060401010101" pitchFamily="34" charset="-79"/>
                <a:cs typeface="David" panose="020E0502060401010101" pitchFamily="34" charset="-79"/>
              </a:rPr>
              <a:t>עוד לא עיצבו פתרונות מלאים </a:t>
            </a:r>
            <a:r>
              <a:rPr lang="he-IL" sz="1800" dirty="0">
                <a:latin typeface="David" panose="020E0502060401010101" pitchFamily="34" charset="-79"/>
                <a:cs typeface="David" panose="020E0502060401010101" pitchFamily="34" charset="-79"/>
              </a:rPr>
              <a:t>לכל מצב. פתרון נפוץ היום לעסקאות </a:t>
            </a:r>
            <a:r>
              <a:rPr lang="en-US" sz="1800" dirty="0" smtClean="0">
                <a:latin typeface="David" panose="020E0502060401010101" pitchFamily="34" charset="-79"/>
                <a:cs typeface="David" panose="020E0502060401010101" pitchFamily="34" charset="-79"/>
              </a:rPr>
              <a:t>-</a:t>
            </a:r>
            <a:r>
              <a:rPr lang="he-IL" sz="1800" dirty="0" smtClean="0">
                <a:latin typeface="David" panose="020E0502060401010101" pitchFamily="34" charset="-79"/>
                <a:cs typeface="David" panose="020E0502060401010101" pitchFamily="34" charset="-79"/>
              </a:rPr>
              <a:t>בעקבות </a:t>
            </a:r>
            <a:r>
              <a:rPr lang="he-IL" sz="1800" dirty="0" err="1">
                <a:latin typeface="David" panose="020E0502060401010101" pitchFamily="34" charset="-79"/>
                <a:cs typeface="David" panose="020E0502060401010101" pitchFamily="34" charset="-79"/>
              </a:rPr>
              <a:t>כימצ'יינה</a:t>
            </a:r>
            <a:r>
              <a:rPr lang="he-IL" sz="1800" dirty="0">
                <a:latin typeface="David" panose="020E0502060401010101" pitchFamily="34" charset="-79"/>
                <a:cs typeface="David" panose="020E0502060401010101" pitchFamily="34" charset="-79"/>
              </a:rPr>
              <a:t> </a:t>
            </a:r>
            <a:r>
              <a:rPr lang="en-US" sz="1800" dirty="0" smtClean="0">
                <a:latin typeface="David" panose="020E0502060401010101" pitchFamily="34" charset="-79"/>
                <a:cs typeface="David" panose="020E0502060401010101" pitchFamily="34" charset="-79"/>
              </a:rPr>
              <a:t>- </a:t>
            </a:r>
            <a:r>
              <a:rPr lang="he-IL" sz="1800" b="1" dirty="0" smtClean="0">
                <a:latin typeface="David" panose="020E0502060401010101" pitchFamily="34" charset="-79"/>
                <a:cs typeface="David" panose="020E0502060401010101" pitchFamily="34" charset="-79"/>
              </a:rPr>
              <a:t>ועדה </a:t>
            </a:r>
            <a:r>
              <a:rPr lang="he-IL" sz="1800" b="1" dirty="0">
                <a:latin typeface="David" panose="020E0502060401010101" pitchFamily="34" charset="-79"/>
                <a:cs typeface="David" panose="020E0502060401010101" pitchFamily="34" charset="-79"/>
              </a:rPr>
              <a:t>בלתי תלויה</a:t>
            </a:r>
            <a:r>
              <a:rPr lang="he-IL" sz="1800" dirty="0">
                <a:latin typeface="David" panose="020E0502060401010101" pitchFamily="34" charset="-79"/>
                <a:cs typeface="David" panose="020E0502060401010101" pitchFamily="34" charset="-79"/>
              </a:rPr>
              <a:t>, בעלת יועצים לפי בחירתה, שאינם קשורים לבעל השליטה.</a:t>
            </a:r>
          </a:p>
          <a:p>
            <a:pPr marL="171450" indent="-171450" algn="r" rtl="1">
              <a:buFont typeface="Arial" panose="020B0604020202020204" pitchFamily="34" charset="0"/>
              <a:buChar char="•"/>
            </a:pPr>
            <a:endParaRPr lang="he-IL" sz="10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אבל </a:t>
            </a:r>
            <a:r>
              <a:rPr lang="he-IL" sz="1800" b="1" dirty="0" smtClean="0">
                <a:latin typeface="David" panose="020E0502060401010101" pitchFamily="34" charset="-79"/>
                <a:cs typeface="David" panose="020E0502060401010101" pitchFamily="34" charset="-79"/>
              </a:rPr>
              <a:t>היתרון שזה יקנה לא ברור </a:t>
            </a:r>
            <a:r>
              <a:rPr lang="he-IL" sz="1800" dirty="0" smtClean="0">
                <a:latin typeface="David" panose="020E0502060401010101" pitchFamily="34" charset="-79"/>
                <a:cs typeface="David" panose="020E0502060401010101" pitchFamily="34" charset="-79"/>
              </a:rPr>
              <a:t>[אסם]. יתכן שיקנה מעין חסינות. יתכן שייבדק רק ההליך. יתכן שתיבדק גם המהות.</a:t>
            </a:r>
          </a:p>
          <a:p>
            <a:pPr marL="360363" indent="-360363"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יש לקחת בחשבון כי </a:t>
            </a:r>
            <a:r>
              <a:rPr lang="he-IL" sz="1800" b="1" dirty="0" smtClean="0">
                <a:latin typeface="David" panose="020E0502060401010101" pitchFamily="34" charset="-79"/>
                <a:cs typeface="David" panose="020E0502060401010101" pitchFamily="34" charset="-79"/>
              </a:rPr>
              <a:t>כל המסמכים יחשפו </a:t>
            </a:r>
            <a:r>
              <a:rPr lang="he-IL" sz="1800" dirty="0" smtClean="0">
                <a:latin typeface="David" panose="020E0502060401010101" pitchFamily="34" charset="-79"/>
                <a:cs typeface="David" panose="020E0502060401010101" pitchFamily="34" charset="-79"/>
              </a:rPr>
              <a:t>[אסם].</a:t>
            </a:r>
          </a:p>
          <a:p>
            <a:pPr marL="360363" indent="-360363" algn="r" rtl="1">
              <a:buFont typeface="Arial" panose="020B0604020202020204" pitchFamily="34" charset="0"/>
              <a:buChar char="•"/>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חוק </a:t>
            </a:r>
            <a:r>
              <a:rPr lang="he-IL" sz="1800" dirty="0">
                <a:latin typeface="David" panose="020E0502060401010101" pitchFamily="34" charset="-79"/>
                <a:cs typeface="David" panose="020E0502060401010101" pitchFamily="34" charset="-79"/>
              </a:rPr>
              <a:t>החברות גם דורש מועדת הביקורת </a:t>
            </a:r>
            <a:r>
              <a:rPr lang="he-IL" sz="1800" b="1" dirty="0">
                <a:latin typeface="David" panose="020E0502060401010101" pitchFamily="34" charset="-79"/>
                <a:cs typeface="David" panose="020E0502060401010101" pitchFamily="34" charset="-79"/>
              </a:rPr>
              <a:t>לייצר הליך תחרותי לעסקה </a:t>
            </a:r>
            <a:r>
              <a:rPr lang="he-IL" sz="1800" dirty="0">
                <a:latin typeface="David" panose="020E0502060401010101" pitchFamily="34" charset="-79"/>
                <a:cs typeface="David" panose="020E0502060401010101" pitchFamily="34" charset="-79"/>
              </a:rPr>
              <a:t>(גם כזו שאינה חריגה) או מנגנון מתאים אחר [ס' 117]: </a:t>
            </a:r>
          </a:p>
          <a:p>
            <a:pPr marL="171450" indent="-171450" algn="r" rtl="1">
              <a:buFont typeface="Arial" panose="020B0604020202020204" pitchFamily="34" charset="0"/>
              <a:buChar char="•"/>
            </a:pPr>
            <a:endParaRPr lang="he-IL" sz="700" dirty="0" smtClean="0">
              <a:latin typeface="David" panose="020E0502060401010101" pitchFamily="34" charset="-79"/>
              <a:cs typeface="David" panose="020E0502060401010101" pitchFamily="34" charset="-79"/>
            </a:endParaRPr>
          </a:p>
          <a:p>
            <a:pPr marL="360363" algn="r" rtl="1"/>
            <a:r>
              <a:rPr lang="he-IL" sz="1400" dirty="0" smtClean="0">
                <a:latin typeface="David" panose="020E0502060401010101" pitchFamily="34" charset="-79"/>
                <a:cs typeface="David" panose="020E0502060401010101" pitchFamily="34" charset="-79"/>
              </a:rPr>
              <a:t>"(</a:t>
            </a:r>
            <a:r>
              <a:rPr lang="he-IL" sz="1400" dirty="0">
                <a:latin typeface="David" panose="020E0502060401010101" pitchFamily="34" charset="-79"/>
                <a:cs typeface="David" panose="020E0502060401010101" pitchFamily="34" charset="-79"/>
              </a:rPr>
              <a:t>1ב) לקבוע לגבי עסקאות כאמור בסעיף 270(4) או (4א), אף אם אינן עסקאות חריגות, </a:t>
            </a:r>
            <a:r>
              <a:rPr lang="he-IL" sz="1400" b="1" dirty="0">
                <a:latin typeface="David" panose="020E0502060401010101" pitchFamily="34" charset="-79"/>
                <a:cs typeface="David" panose="020E0502060401010101" pitchFamily="34" charset="-79"/>
              </a:rPr>
              <a:t>חובה </a:t>
            </a:r>
            <a:r>
              <a:rPr lang="he-IL" sz="1400" b="1" dirty="0" smtClean="0">
                <a:latin typeface="David" panose="020E0502060401010101" pitchFamily="34" charset="-79"/>
                <a:cs typeface="David" panose="020E0502060401010101" pitchFamily="34" charset="-79"/>
              </a:rPr>
              <a:t>לקיים </a:t>
            </a:r>
            <a:r>
              <a:rPr lang="he-IL" sz="1400" b="1" dirty="0">
                <a:latin typeface="David" panose="020E0502060401010101" pitchFamily="34" charset="-79"/>
                <a:cs typeface="David" panose="020E0502060401010101" pitchFamily="34" charset="-79"/>
              </a:rPr>
              <a:t>הליך </a:t>
            </a:r>
            <a:r>
              <a:rPr lang="en-US" sz="1400" b="1" dirty="0" smtClean="0">
                <a:latin typeface="David" panose="020E0502060401010101" pitchFamily="34" charset="-79"/>
                <a:cs typeface="David" panose="020E0502060401010101" pitchFamily="34" charset="-79"/>
              </a:rPr>
              <a:t>    </a:t>
            </a:r>
            <a:r>
              <a:rPr lang="he-IL" sz="1400" b="1" dirty="0" smtClean="0">
                <a:latin typeface="David" panose="020E0502060401010101" pitchFamily="34" charset="-79"/>
                <a:cs typeface="David" panose="020E0502060401010101" pitchFamily="34" charset="-79"/>
              </a:rPr>
              <a:t>תחרותי</a:t>
            </a:r>
            <a:r>
              <a:rPr lang="he-IL" sz="1400" dirty="0">
                <a:latin typeface="David" panose="020E0502060401010101" pitchFamily="34" charset="-79"/>
                <a:cs typeface="David" panose="020E0502060401010101" pitchFamily="34" charset="-79"/>
              </a:rPr>
              <a:t>, בפיקוחה של </a:t>
            </a:r>
            <a:r>
              <a:rPr lang="he-IL" sz="1400" dirty="0" smtClean="0">
                <a:latin typeface="David" panose="020E0502060401010101" pitchFamily="34" charset="-79"/>
                <a:cs typeface="David" panose="020E0502060401010101" pitchFamily="34" charset="-79"/>
              </a:rPr>
              <a:t>הועדה </a:t>
            </a:r>
            <a:r>
              <a:rPr lang="he-IL" sz="1400" dirty="0">
                <a:latin typeface="David" panose="020E0502060401010101" pitchFamily="34" charset="-79"/>
                <a:cs typeface="David" panose="020E0502060401010101" pitchFamily="34" charset="-79"/>
              </a:rPr>
              <a:t>או מי שתקבע לעניין זה ולפי אמות מידה שתקבע, או </a:t>
            </a:r>
            <a:r>
              <a:rPr lang="he-IL" sz="1400" dirty="0" smtClean="0">
                <a:latin typeface="David" panose="020E0502060401010101" pitchFamily="34" charset="-79"/>
                <a:cs typeface="David" panose="020E0502060401010101" pitchFamily="34" charset="-79"/>
              </a:rPr>
              <a:t>לקבוע </a:t>
            </a:r>
            <a:r>
              <a:rPr lang="he-IL" sz="1400" dirty="0">
                <a:latin typeface="David" panose="020E0502060401010101" pitchFamily="34" charset="-79"/>
                <a:cs typeface="David" panose="020E0502060401010101" pitchFamily="34" charset="-79"/>
              </a:rPr>
              <a:t>כי יקוימו הליכים אחרים שתקבע ועדת הביקורת, בטרם התקשרות בעסקאות כאמור, </a:t>
            </a:r>
            <a:r>
              <a:rPr lang="he-IL" sz="1400" dirty="0" smtClean="0">
                <a:latin typeface="David" panose="020E0502060401010101" pitchFamily="34" charset="-79"/>
                <a:cs typeface="David" panose="020E0502060401010101" pitchFamily="34" charset="-79"/>
              </a:rPr>
              <a:t>והכול בהתאם </a:t>
            </a:r>
            <a:r>
              <a:rPr lang="he-IL" sz="1400" dirty="0">
                <a:latin typeface="David" panose="020E0502060401010101" pitchFamily="34" charset="-79"/>
                <a:cs typeface="David" panose="020E0502060401010101" pitchFamily="34" charset="-79"/>
              </a:rPr>
              <a:t>לסוג העסקה, ורשאית </a:t>
            </a:r>
            <a:r>
              <a:rPr lang="en-US" sz="1400" dirty="0" smtClean="0">
                <a:latin typeface="David" panose="020E0502060401010101" pitchFamily="34" charset="-79"/>
                <a:cs typeface="David" panose="020E0502060401010101" pitchFamily="34" charset="-79"/>
              </a:rPr>
              <a:t>    </a:t>
            </a:r>
            <a:r>
              <a:rPr lang="he-IL" sz="1400" dirty="0" smtClean="0">
                <a:latin typeface="David" panose="020E0502060401010101" pitchFamily="34" charset="-79"/>
                <a:cs typeface="David" panose="020E0502060401010101" pitchFamily="34" charset="-79"/>
              </a:rPr>
              <a:t>היא </a:t>
            </a:r>
            <a:r>
              <a:rPr lang="he-IL" sz="1400" dirty="0">
                <a:latin typeface="David" panose="020E0502060401010101" pitchFamily="34" charset="-79"/>
                <a:cs typeface="David" panose="020E0502060401010101" pitchFamily="34" charset="-79"/>
              </a:rPr>
              <a:t>לקבוע לעניין זה אמות מידה אחת לשנה מראש."</a:t>
            </a:r>
          </a:p>
          <a:p>
            <a:pPr marL="171450" indent="-171450" algn="r" rtl="1">
              <a:buFont typeface="Arial" panose="020B0604020202020204" pitchFamily="34" charset="0"/>
              <a:buChar char="•"/>
            </a:pPr>
            <a:endParaRPr lang="he-IL" sz="1000" dirty="0" smtClean="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הליך תחרותי זה קל אולי כשמדובר במכירת נכס לבעל השליטה; קשה יותר ברכישת </a:t>
            </a:r>
            <a:r>
              <a:rPr lang="en-US" sz="1800" dirty="0" smtClean="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נכס מבעל שליטה ובעוד דוגמאות.</a:t>
            </a:r>
          </a:p>
          <a:p>
            <a:pPr marL="171450" indent="-171450" algn="r" rtl="1">
              <a:buFont typeface="Arial" panose="020B0604020202020204" pitchFamily="34" charset="0"/>
              <a:buChar char="•"/>
            </a:pPr>
            <a:endParaRPr lang="he-IL" sz="1000" dirty="0" smtClean="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259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1000"/>
                                        <p:tgtEl>
                                          <p:spTgt spid="7">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dissolve">
                                      <p:cBhvr>
                                        <p:cTn id="10" dur="1000"/>
                                        <p:tgtEl>
                                          <p:spTgt spid="7">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dissolve">
                                      <p:cBhvr>
                                        <p:cTn id="13" dur="1000"/>
                                        <p:tgtEl>
                                          <p:spTgt spid="7">
                                            <p:txEl>
                                              <p:pRg st="5" end="5"/>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7" end="7"/>
                                            </p:txEl>
                                          </p:spTgt>
                                        </p:tgtEl>
                                        <p:attrNameLst>
                                          <p:attrName>style.visibility</p:attrName>
                                        </p:attrNameLst>
                                      </p:cBhvr>
                                      <p:to>
                                        <p:strVal val="visible"/>
                                      </p:to>
                                    </p:set>
                                    <p:animEffect transition="in" filter="dissolve">
                                      <p:cBhvr>
                                        <p:cTn id="16" dur="1000"/>
                                        <p:tgtEl>
                                          <p:spTgt spid="7">
                                            <p:txEl>
                                              <p:pRg st="7" end="7"/>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animEffect transition="in" filter="dissolve">
                                      <p:cBhvr>
                                        <p:cTn id="19" dur="1000"/>
                                        <p:tgtEl>
                                          <p:spTgt spid="7">
                                            <p:txEl>
                                              <p:pRg st="9" end="9"/>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xEl>
                                              <p:pRg st="11" end="11"/>
                                            </p:txEl>
                                          </p:spTgt>
                                        </p:tgtEl>
                                        <p:attrNameLst>
                                          <p:attrName>style.visibility</p:attrName>
                                        </p:attrNameLst>
                                      </p:cBhvr>
                                      <p:to>
                                        <p:strVal val="visible"/>
                                      </p:to>
                                    </p:set>
                                    <p:animEffect transition="in" filter="dissolve">
                                      <p:cBhvr>
                                        <p:cTn id="22" dur="1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80528" y="0"/>
            <a:ext cx="7761040" cy="1052736"/>
          </a:xfrm>
        </p:spPr>
        <p:txBody>
          <a:bodyPr>
            <a:normAutofit/>
          </a:bodyPr>
          <a:lstStyle/>
          <a:p>
            <a:pPr algn="r" rtl="1"/>
            <a:r>
              <a:rPr lang="he-IL" dirty="0" smtClean="0">
                <a:latin typeface="David" panose="020E0502060401010101" pitchFamily="34" charset="-79"/>
                <a:cs typeface="David" panose="020E0502060401010101" pitchFamily="34" charset="-79"/>
              </a:rPr>
              <a:t>יחסים ועסקאות עם בעל שליטה</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(3)</a:t>
            </a:r>
            <a:endParaRPr lang="he-IL" dirty="0">
              <a:latin typeface="David" panose="020E0502060401010101" pitchFamily="34" charset="-79"/>
              <a:cs typeface="David" panose="020E0502060401010101" pitchFamily="34" charset="-79"/>
            </a:endParaRPr>
          </a:p>
        </p:txBody>
      </p:sp>
      <p:sp>
        <p:nvSpPr>
          <p:cNvPr id="8" name="Content Placeholder 2"/>
          <p:cNvSpPr>
            <a:spLocks noGrp="1"/>
          </p:cNvSpPr>
          <p:nvPr>
            <p:ph idx="1"/>
          </p:nvPr>
        </p:nvSpPr>
        <p:spPr>
          <a:xfrm>
            <a:off x="374848" y="1268760"/>
            <a:ext cx="8589640" cy="5400600"/>
          </a:xfrm>
        </p:spPr>
        <p:txBody>
          <a:bodyPr>
            <a:noAutofit/>
          </a:bodyPr>
          <a:lstStyle/>
          <a:p>
            <a:pPr marL="360363" indent="-360363" algn="just" rtl="1">
              <a:buFont typeface="Arial" panose="020B0604020202020204" pitchFamily="34" charset="0"/>
              <a:buChar char="•"/>
            </a:pPr>
            <a:endParaRPr lang="he-IL" sz="1800" dirty="0" smtClean="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a:latin typeface="David" panose="020E0502060401010101" pitchFamily="34" charset="-79"/>
                <a:cs typeface="David" panose="020E0502060401010101" pitchFamily="34" charset="-79"/>
              </a:rPr>
              <a:t>המתח מול בעל השליטה </a:t>
            </a:r>
            <a:r>
              <a:rPr lang="he-IL" sz="1800" b="1" dirty="0">
                <a:latin typeface="David" panose="020E0502060401010101" pitchFamily="34" charset="-79"/>
                <a:cs typeface="David" panose="020E0502060401010101" pitchFamily="34" charset="-79"/>
              </a:rPr>
              <a:t>לא עוצר בעסקאות </a:t>
            </a:r>
            <a:r>
              <a:rPr lang="he-IL" sz="1800" b="1" dirty="0" err="1">
                <a:latin typeface="David" panose="020E0502060401010101" pitchFamily="34" charset="-79"/>
                <a:cs typeface="David" panose="020E0502060401010101" pitchFamily="34" charset="-79"/>
              </a:rPr>
              <a:t>איתו</a:t>
            </a:r>
            <a:r>
              <a:rPr lang="he-IL" sz="1800" b="1" dirty="0">
                <a:latin typeface="David" panose="020E0502060401010101" pitchFamily="34" charset="-79"/>
                <a:cs typeface="David" panose="020E0502060401010101" pitchFamily="34" charset="-79"/>
              </a:rPr>
              <a:t> או בעסקאות שיש לו בהן ענין אישי ברור </a:t>
            </a:r>
            <a:r>
              <a:rPr lang="he-IL" sz="1800" dirty="0">
                <a:latin typeface="David" panose="020E0502060401010101" pitchFamily="34" charset="-79"/>
                <a:cs typeface="David" panose="020E0502060401010101" pitchFamily="34" charset="-79"/>
              </a:rPr>
              <a:t>(כגון עסקה עם חברה אחרת בשליטתו). </a:t>
            </a:r>
          </a:p>
          <a:p>
            <a:pPr marL="360363" indent="-360363" algn="just"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בתי </a:t>
            </a:r>
            <a:r>
              <a:rPr lang="he-IL" sz="1800" dirty="0">
                <a:latin typeface="David" panose="020E0502060401010101" pitchFamily="34" charset="-79"/>
                <a:cs typeface="David" panose="020E0502060401010101" pitchFamily="34" charset="-79"/>
              </a:rPr>
              <a:t>המשפט </a:t>
            </a:r>
            <a:r>
              <a:rPr lang="he-IL" sz="1800" b="1" dirty="0">
                <a:latin typeface="David" panose="020E0502060401010101" pitchFamily="34" charset="-79"/>
                <a:cs typeface="David" panose="020E0502060401010101" pitchFamily="34" charset="-79"/>
              </a:rPr>
              <a:t>מבקשים למנוע מצב בו דירקטורים "מתיישרים" </a:t>
            </a:r>
            <a:r>
              <a:rPr lang="he-IL" sz="1800" dirty="0">
                <a:latin typeface="David" panose="020E0502060401010101" pitchFamily="34" charset="-79"/>
                <a:cs typeface="David" panose="020E0502060401010101" pitchFamily="34" charset="-79"/>
              </a:rPr>
              <a:t>עם רצונו של </a:t>
            </a:r>
            <a:r>
              <a:rPr lang="he-IL" sz="1800" dirty="0" smtClean="0">
                <a:latin typeface="David" panose="020E0502060401010101" pitchFamily="34" charset="-79"/>
                <a:cs typeface="David" panose="020E0502060401010101" pitchFamily="34" charset="-79"/>
              </a:rPr>
              <a:t>בעל</a:t>
            </a:r>
            <a:r>
              <a:rPr lang="en-US" sz="1800" dirty="0" smtClean="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שליטה</a:t>
            </a:r>
            <a:r>
              <a:rPr lang="he-IL" sz="1800" dirty="0">
                <a:latin typeface="David" panose="020E0502060401010101" pitchFamily="34" charset="-79"/>
                <a:cs typeface="David" panose="020E0502060401010101" pitchFamily="34" charset="-79"/>
              </a:rPr>
              <a:t>, מבלי </a:t>
            </a:r>
            <a:r>
              <a:rPr lang="he-IL" sz="1800" dirty="0" smtClean="0">
                <a:latin typeface="David" panose="020E0502060401010101" pitchFamily="34" charset="-79"/>
                <a:cs typeface="David" panose="020E0502060401010101" pitchFamily="34" charset="-79"/>
              </a:rPr>
              <a:t>    להפעיל </a:t>
            </a:r>
            <a:r>
              <a:rPr lang="he-IL" sz="1800" dirty="0">
                <a:latin typeface="David" panose="020E0502060401010101" pitchFamily="34" charset="-79"/>
                <a:cs typeface="David" panose="020E0502060401010101" pitchFamily="34" charset="-79"/>
              </a:rPr>
              <a:t>שיקול דעת עצמאי.</a:t>
            </a:r>
          </a:p>
          <a:p>
            <a:pPr marL="171450" indent="-171450" algn="just" rtl="1">
              <a:buFont typeface="Arial" panose="020B0604020202020204" pitchFamily="34" charset="0"/>
              <a:buChar char="•"/>
            </a:pPr>
            <a:endParaRPr lang="he-IL" sz="1000" dirty="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a:latin typeface="David" panose="020E0502060401010101" pitchFamily="34" charset="-79"/>
                <a:cs typeface="David" panose="020E0502060401010101" pitchFamily="34" charset="-79"/>
              </a:rPr>
              <a:t>גם כאשר העסקה אינה מולו [</a:t>
            </a:r>
            <a:r>
              <a:rPr lang="he-IL" sz="1800" b="1" dirty="0">
                <a:latin typeface="David" panose="020E0502060401010101" pitchFamily="34" charset="-79"/>
                <a:cs typeface="David" panose="020E0502060401010101" pitchFamily="34" charset="-79"/>
              </a:rPr>
              <a:t>מעריב</a:t>
            </a:r>
            <a:r>
              <a:rPr lang="he-IL" sz="1800" b="1" dirty="0" smtClean="0">
                <a:latin typeface="David" panose="020E0502060401010101" pitchFamily="34" charset="-79"/>
                <a:cs typeface="David" panose="020E0502060401010101" pitchFamily="34" charset="-79"/>
              </a:rPr>
              <a:t>]</a:t>
            </a:r>
            <a:r>
              <a:rPr lang="he-IL" sz="1800" dirty="0" smtClean="0">
                <a:latin typeface="David" panose="020E0502060401010101" pitchFamily="34" charset="-79"/>
                <a:cs typeface="David" panose="020E0502060401010101" pitchFamily="34" charset="-79"/>
              </a:rPr>
              <a:t>.</a:t>
            </a:r>
          </a:p>
          <a:p>
            <a:pPr marL="171450" indent="-171450" algn="just" rtl="1">
              <a:buFont typeface="Arial" panose="020B0604020202020204" pitchFamily="34" charset="0"/>
              <a:buChar char="•"/>
            </a:pPr>
            <a:endParaRPr lang="he-IL" sz="1000" dirty="0" smtClean="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b="1" dirty="0" smtClean="0">
                <a:latin typeface="David" panose="020E0502060401010101" pitchFamily="34" charset="-79"/>
                <a:cs typeface="David" panose="020E0502060401010101" pitchFamily="34" charset="-79"/>
              </a:rPr>
              <a:t>גם </a:t>
            </a:r>
            <a:r>
              <a:rPr lang="he-IL" sz="1800" b="1" dirty="0">
                <a:latin typeface="David" panose="020E0502060401010101" pitchFamily="34" charset="-79"/>
                <a:cs typeface="David" panose="020E0502060401010101" pitchFamily="34" charset="-79"/>
              </a:rPr>
              <a:t>כאשר מדובר בחלוקת דיבידנד  </a:t>
            </a:r>
            <a:r>
              <a:rPr lang="he-IL" sz="1800" dirty="0">
                <a:latin typeface="David" panose="020E0502060401010101" pitchFamily="34" charset="-79"/>
                <a:cs typeface="David" panose="020E0502060401010101" pitchFamily="34" charset="-79"/>
              </a:rPr>
              <a:t>- שבאופן רגיל אינה נחשבת עסקה אלא פעולה - </a:t>
            </a:r>
            <a:r>
              <a:rPr lang="he-IL" sz="1800" dirty="0" smtClean="0">
                <a:latin typeface="David" panose="020E0502060401010101" pitchFamily="34" charset="-79"/>
                <a:cs typeface="David" panose="020E0502060401010101" pitchFamily="34" charset="-79"/>
              </a:rPr>
              <a:t>כאשר </a:t>
            </a:r>
            <a:r>
              <a:rPr lang="he-IL" sz="1800" dirty="0">
                <a:latin typeface="David" panose="020E0502060401010101" pitchFamily="34" charset="-79"/>
                <a:cs typeface="David" panose="020E0502060401010101" pitchFamily="34" charset="-79"/>
              </a:rPr>
              <a:t>בעל </a:t>
            </a:r>
            <a:r>
              <a:rPr lang="he-IL" sz="1800" dirty="0" smtClean="0">
                <a:latin typeface="David" panose="020E0502060401010101" pitchFamily="34" charset="-79"/>
                <a:cs typeface="David" panose="020E0502060401010101" pitchFamily="34" charset="-79"/>
              </a:rPr>
              <a:t>    שליטה </a:t>
            </a:r>
            <a:r>
              <a:rPr lang="he-IL" sz="1800" dirty="0">
                <a:latin typeface="David" panose="020E0502060401010101" pitchFamily="34" charset="-79"/>
                <a:cs typeface="David" panose="020E0502060401010101" pitchFamily="34" charset="-79"/>
              </a:rPr>
              <a:t>זקוק למזומנים באופן בהול ומדובר בחלוקה </a:t>
            </a:r>
            <a:r>
              <a:rPr lang="he-IL" sz="1800" dirty="0" smtClean="0">
                <a:latin typeface="David" panose="020E0502060401010101" pitchFamily="34" charset="-79"/>
                <a:cs typeface="David" panose="020E0502060401010101" pitchFamily="34" charset="-79"/>
              </a:rPr>
              <a:t>מהותית</a:t>
            </a:r>
            <a:r>
              <a:rPr lang="en-US" sz="1800" dirty="0" smtClean="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a:t>
            </a:r>
            <a:r>
              <a:rPr lang="he-IL" sz="1800" dirty="0" err="1">
                <a:latin typeface="David" panose="020E0502060401010101" pitchFamily="34" charset="-79"/>
                <a:cs typeface="David" panose="020E0502060401010101" pitchFamily="34" charset="-79"/>
              </a:rPr>
              <a:t>ורדניקוב</a:t>
            </a:r>
            <a:r>
              <a:rPr lang="he-IL" sz="1800" dirty="0">
                <a:latin typeface="David" panose="020E0502060401010101" pitchFamily="34" charset="-79"/>
                <a:cs typeface="David" panose="020E0502060401010101" pitchFamily="34" charset="-79"/>
              </a:rPr>
              <a:t>).</a:t>
            </a:r>
          </a:p>
          <a:p>
            <a:pPr marL="171450" indent="-171450" algn="just" rtl="1">
              <a:buFont typeface="Arial" panose="020B0604020202020204" pitchFamily="34" charset="0"/>
              <a:buChar char="•"/>
            </a:pPr>
            <a:endParaRPr lang="he-IL" sz="1000" dirty="0" smtClean="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מונח קשור – </a:t>
            </a:r>
            <a:r>
              <a:rPr lang="he-IL" sz="1800" b="1" dirty="0" smtClean="0">
                <a:latin typeface="David" panose="020E0502060401010101" pitchFamily="34" charset="-79"/>
                <a:cs typeface="David" panose="020E0502060401010101" pitchFamily="34" charset="-79"/>
              </a:rPr>
              <a:t>עסקה מזכה </a:t>
            </a:r>
            <a:r>
              <a:rPr lang="he-IL" sz="1800" dirty="0" smtClean="0">
                <a:latin typeface="David" panose="020E0502060401010101" pitchFamily="34" charset="-79"/>
                <a:cs typeface="David" panose="020E0502060401010101" pitchFamily="34" charset="-79"/>
              </a:rPr>
              <a:t>– עסקה שאין בה אלא כדי לזכות.</a:t>
            </a:r>
          </a:p>
          <a:p>
            <a:pPr marL="171450" indent="-171450" algn="just" rtl="1">
              <a:buFont typeface="Arial" panose="020B0604020202020204" pitchFamily="34" charset="0"/>
              <a:buChar char="•"/>
            </a:pPr>
            <a:endParaRPr lang="he-IL" sz="1000" dirty="0" smtClean="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לעתים המונח "נמתח" באופן שעל הדירקטור </a:t>
            </a:r>
            <a:r>
              <a:rPr lang="he-IL" sz="1800" b="1" dirty="0" smtClean="0">
                <a:latin typeface="David" panose="020E0502060401010101" pitchFamily="34" charset="-79"/>
                <a:cs typeface="David" panose="020E0502060401010101" pitchFamily="34" charset="-79"/>
              </a:rPr>
              <a:t>לברר האם הוא אכן חל </a:t>
            </a:r>
            <a:r>
              <a:rPr lang="he-IL" sz="1800" dirty="0" smtClean="0">
                <a:latin typeface="David" panose="020E0502060401010101" pitchFamily="34" charset="-79"/>
                <a:cs typeface="David" panose="020E0502060401010101" pitchFamily="34" charset="-79"/>
              </a:rPr>
              <a:t>[מטיס].</a:t>
            </a:r>
          </a:p>
          <a:p>
            <a:pPr marL="171450" indent="-171450" algn="just" rtl="1">
              <a:buFont typeface="Arial" panose="020B0604020202020204" pitchFamily="34" charset="0"/>
              <a:buChar char="•"/>
            </a:pPr>
            <a:endParaRPr lang="he-IL" sz="1000" dirty="0" smtClean="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גם כאן </a:t>
            </a:r>
            <a:r>
              <a:rPr lang="he-IL" sz="1800" b="1" dirty="0" smtClean="0">
                <a:latin typeface="David" panose="020E0502060401010101" pitchFamily="34" charset="-79"/>
                <a:cs typeface="David" panose="020E0502060401010101" pitchFamily="34" charset="-79"/>
              </a:rPr>
              <a:t>הרגישות גדלה באזור חדלות הפירעון</a:t>
            </a:r>
            <a:r>
              <a:rPr lang="he-IL" sz="1800" dirty="0" smtClean="0">
                <a:latin typeface="David" panose="020E0502060401010101" pitchFamily="34" charset="-79"/>
                <a:cs typeface="David" panose="020E0502060401010101" pitchFamily="34" charset="-79"/>
              </a:rPr>
              <a:t>.</a:t>
            </a:r>
          </a:p>
          <a:p>
            <a:pPr marL="171450" indent="-171450" algn="just" rtl="1">
              <a:buFont typeface="Arial" panose="020B0604020202020204" pitchFamily="34" charset="0"/>
              <a:buChar char="•"/>
            </a:pPr>
            <a:endParaRPr lang="he-IL" sz="1000" dirty="0" smtClean="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הטענות כלפי הדירקטור עשויות להתייחס </a:t>
            </a:r>
            <a:r>
              <a:rPr lang="he-IL" sz="1800" b="1" dirty="0" smtClean="0">
                <a:latin typeface="David" panose="020E0502060401010101" pitchFamily="34" charset="-79"/>
                <a:cs typeface="David" panose="020E0502060401010101" pitchFamily="34" charset="-79"/>
              </a:rPr>
              <a:t>לכל שלב בדרך</a:t>
            </a:r>
            <a:r>
              <a:rPr lang="he-IL" sz="1800" dirty="0" smtClean="0">
                <a:latin typeface="David" panose="020E0502060401010101" pitchFamily="34" charset="-79"/>
                <a:cs typeface="David" panose="020E0502060401010101" pitchFamily="34" charset="-79"/>
              </a:rPr>
              <a:t>. בחינת העסקה, אישור העסקה, ביצועה.  למשל: תשלומים לבעל השליטה. [מטיס]</a:t>
            </a:r>
          </a:p>
          <a:p>
            <a:pPr marL="285750" indent="-285750" algn="r" rtl="1">
              <a:buFont typeface="Arial" panose="020B0604020202020204" pitchFamily="34" charset="0"/>
              <a:buChar char="•"/>
            </a:pPr>
            <a:endParaRPr lang="he-IL" sz="1800" dirty="0" smtClean="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1165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1" end="1"/>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 calcmode="lin" valueType="num">
                                      <p:cBhvr>
                                        <p:cTn id="12"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3" end="3"/>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 calcmode="lin" valueType="num">
                                      <p:cBhvr>
                                        <p:cTn id="17" dur="1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5" end="5"/>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 calcmode="lin" valueType="num">
                                      <p:cBhvr>
                                        <p:cTn id="22" dur="1000" fill="hold"/>
                                        <p:tgtEl>
                                          <p:spTgt spid="8">
                                            <p:txEl>
                                              <p:pRg st="7" end="7"/>
                                            </p:txEl>
                                          </p:spTgt>
                                        </p:tgtEl>
                                        <p:attrNameLst>
                                          <p:attrName>ppt_w</p:attrName>
                                        </p:attrNameLst>
                                      </p:cBhvr>
                                      <p:tavLst>
                                        <p:tav tm="0">
                                          <p:val>
                                            <p:strVal val="#ppt_w*0.70"/>
                                          </p:val>
                                        </p:tav>
                                        <p:tav tm="100000">
                                          <p:val>
                                            <p:strVal val="#ppt_w"/>
                                          </p:val>
                                        </p:tav>
                                      </p:tavLst>
                                    </p:anim>
                                    <p:anim calcmode="lin" valueType="num">
                                      <p:cBhvr>
                                        <p:cTn id="23" dur="1000" fill="hold"/>
                                        <p:tgtEl>
                                          <p:spTgt spid="8">
                                            <p:txEl>
                                              <p:pRg st="7" end="7"/>
                                            </p:txEl>
                                          </p:spTgt>
                                        </p:tgtEl>
                                        <p:attrNameLst>
                                          <p:attrName>ppt_h</p:attrName>
                                        </p:attrNameLst>
                                      </p:cBhvr>
                                      <p:tavLst>
                                        <p:tav tm="0">
                                          <p:val>
                                            <p:strVal val="#ppt_h"/>
                                          </p:val>
                                        </p:tav>
                                        <p:tav tm="100000">
                                          <p:val>
                                            <p:strVal val="#ppt_h"/>
                                          </p:val>
                                        </p:tav>
                                      </p:tavLst>
                                    </p:anim>
                                    <p:animEffect transition="in" filter="fade">
                                      <p:cBhvr>
                                        <p:cTn id="24" dur="1000"/>
                                        <p:tgtEl>
                                          <p:spTgt spid="8">
                                            <p:txEl>
                                              <p:pRg st="7" end="7"/>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anim calcmode="lin" valueType="num">
                                      <p:cBhvr>
                                        <p:cTn id="27" dur="1000" fill="hold"/>
                                        <p:tgtEl>
                                          <p:spTgt spid="8">
                                            <p:txEl>
                                              <p:pRg st="9" end="9"/>
                                            </p:txEl>
                                          </p:spTgt>
                                        </p:tgtEl>
                                        <p:attrNameLst>
                                          <p:attrName>ppt_w</p:attrName>
                                        </p:attrNameLst>
                                      </p:cBhvr>
                                      <p:tavLst>
                                        <p:tav tm="0">
                                          <p:val>
                                            <p:strVal val="#ppt_w*0.70"/>
                                          </p:val>
                                        </p:tav>
                                        <p:tav tm="100000">
                                          <p:val>
                                            <p:strVal val="#ppt_w"/>
                                          </p:val>
                                        </p:tav>
                                      </p:tavLst>
                                    </p:anim>
                                    <p:anim calcmode="lin" valueType="num">
                                      <p:cBhvr>
                                        <p:cTn id="28" dur="1000" fill="hold"/>
                                        <p:tgtEl>
                                          <p:spTgt spid="8">
                                            <p:txEl>
                                              <p:pRg st="9" end="9"/>
                                            </p:txEl>
                                          </p:spTgt>
                                        </p:tgtEl>
                                        <p:attrNameLst>
                                          <p:attrName>ppt_h</p:attrName>
                                        </p:attrNameLst>
                                      </p:cBhvr>
                                      <p:tavLst>
                                        <p:tav tm="0">
                                          <p:val>
                                            <p:strVal val="#ppt_h"/>
                                          </p:val>
                                        </p:tav>
                                        <p:tav tm="100000">
                                          <p:val>
                                            <p:strVal val="#ppt_h"/>
                                          </p:val>
                                        </p:tav>
                                      </p:tavLst>
                                    </p:anim>
                                    <p:animEffect transition="in" filter="fade">
                                      <p:cBhvr>
                                        <p:cTn id="29" dur="1000"/>
                                        <p:tgtEl>
                                          <p:spTgt spid="8">
                                            <p:txEl>
                                              <p:pRg st="9" end="9"/>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 calcmode="lin" valueType="num">
                                      <p:cBhvr>
                                        <p:cTn id="32" dur="1000" fill="hold"/>
                                        <p:tgtEl>
                                          <p:spTgt spid="8">
                                            <p:txEl>
                                              <p:pRg st="11" end="11"/>
                                            </p:txEl>
                                          </p:spTgt>
                                        </p:tgtEl>
                                        <p:attrNameLst>
                                          <p:attrName>ppt_w</p:attrName>
                                        </p:attrNameLst>
                                      </p:cBhvr>
                                      <p:tavLst>
                                        <p:tav tm="0">
                                          <p:val>
                                            <p:strVal val="#ppt_w*0.70"/>
                                          </p:val>
                                        </p:tav>
                                        <p:tav tm="100000">
                                          <p:val>
                                            <p:strVal val="#ppt_w"/>
                                          </p:val>
                                        </p:tav>
                                      </p:tavLst>
                                    </p:anim>
                                    <p:anim calcmode="lin" valueType="num">
                                      <p:cBhvr>
                                        <p:cTn id="33" dur="1000" fill="hold"/>
                                        <p:tgtEl>
                                          <p:spTgt spid="8">
                                            <p:txEl>
                                              <p:pRg st="11" end="11"/>
                                            </p:txEl>
                                          </p:spTgt>
                                        </p:tgtEl>
                                        <p:attrNameLst>
                                          <p:attrName>ppt_h</p:attrName>
                                        </p:attrNameLst>
                                      </p:cBhvr>
                                      <p:tavLst>
                                        <p:tav tm="0">
                                          <p:val>
                                            <p:strVal val="#ppt_h"/>
                                          </p:val>
                                        </p:tav>
                                        <p:tav tm="100000">
                                          <p:val>
                                            <p:strVal val="#ppt_h"/>
                                          </p:val>
                                        </p:tav>
                                      </p:tavLst>
                                    </p:anim>
                                    <p:animEffect transition="in" filter="fade">
                                      <p:cBhvr>
                                        <p:cTn id="34" dur="1000"/>
                                        <p:tgtEl>
                                          <p:spTgt spid="8">
                                            <p:txEl>
                                              <p:pRg st="11" end="11"/>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8">
                                            <p:txEl>
                                              <p:pRg st="13" end="13"/>
                                            </p:txEl>
                                          </p:spTgt>
                                        </p:tgtEl>
                                        <p:attrNameLst>
                                          <p:attrName>style.visibility</p:attrName>
                                        </p:attrNameLst>
                                      </p:cBhvr>
                                      <p:to>
                                        <p:strVal val="visible"/>
                                      </p:to>
                                    </p:set>
                                    <p:anim calcmode="lin" valueType="num">
                                      <p:cBhvr>
                                        <p:cTn id="37" dur="1000" fill="hold"/>
                                        <p:tgtEl>
                                          <p:spTgt spid="8">
                                            <p:txEl>
                                              <p:pRg st="13" end="13"/>
                                            </p:txEl>
                                          </p:spTgt>
                                        </p:tgtEl>
                                        <p:attrNameLst>
                                          <p:attrName>ppt_w</p:attrName>
                                        </p:attrNameLst>
                                      </p:cBhvr>
                                      <p:tavLst>
                                        <p:tav tm="0">
                                          <p:val>
                                            <p:strVal val="#ppt_w*0.70"/>
                                          </p:val>
                                        </p:tav>
                                        <p:tav tm="100000">
                                          <p:val>
                                            <p:strVal val="#ppt_w"/>
                                          </p:val>
                                        </p:tav>
                                      </p:tavLst>
                                    </p:anim>
                                    <p:anim calcmode="lin" valueType="num">
                                      <p:cBhvr>
                                        <p:cTn id="38" dur="1000" fill="hold"/>
                                        <p:tgtEl>
                                          <p:spTgt spid="8">
                                            <p:txEl>
                                              <p:pRg st="13" end="13"/>
                                            </p:txEl>
                                          </p:spTgt>
                                        </p:tgtEl>
                                        <p:attrNameLst>
                                          <p:attrName>ppt_h</p:attrName>
                                        </p:attrNameLst>
                                      </p:cBhvr>
                                      <p:tavLst>
                                        <p:tav tm="0">
                                          <p:val>
                                            <p:strVal val="#ppt_h"/>
                                          </p:val>
                                        </p:tav>
                                        <p:tav tm="100000">
                                          <p:val>
                                            <p:strVal val="#ppt_h"/>
                                          </p:val>
                                        </p:tav>
                                      </p:tavLst>
                                    </p:anim>
                                    <p:animEffect transition="in" filter="fade">
                                      <p:cBhvr>
                                        <p:cTn id="39" dur="1000"/>
                                        <p:tgtEl>
                                          <p:spTgt spid="8">
                                            <p:txEl>
                                              <p:pRg st="13" end="13"/>
                                            </p:tx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8">
                                            <p:txEl>
                                              <p:pRg st="15" end="15"/>
                                            </p:txEl>
                                          </p:spTgt>
                                        </p:tgtEl>
                                        <p:attrNameLst>
                                          <p:attrName>style.visibility</p:attrName>
                                        </p:attrNameLst>
                                      </p:cBhvr>
                                      <p:to>
                                        <p:strVal val="visible"/>
                                      </p:to>
                                    </p:set>
                                    <p:anim calcmode="lin" valueType="num">
                                      <p:cBhvr>
                                        <p:cTn id="42" dur="1000" fill="hold"/>
                                        <p:tgtEl>
                                          <p:spTgt spid="8">
                                            <p:txEl>
                                              <p:pRg st="15" end="15"/>
                                            </p:txEl>
                                          </p:spTgt>
                                        </p:tgtEl>
                                        <p:attrNameLst>
                                          <p:attrName>ppt_w</p:attrName>
                                        </p:attrNameLst>
                                      </p:cBhvr>
                                      <p:tavLst>
                                        <p:tav tm="0">
                                          <p:val>
                                            <p:strVal val="#ppt_w*0.70"/>
                                          </p:val>
                                        </p:tav>
                                        <p:tav tm="100000">
                                          <p:val>
                                            <p:strVal val="#ppt_w"/>
                                          </p:val>
                                        </p:tav>
                                      </p:tavLst>
                                    </p:anim>
                                    <p:anim calcmode="lin" valueType="num">
                                      <p:cBhvr>
                                        <p:cTn id="43" dur="1000" fill="hold"/>
                                        <p:tgtEl>
                                          <p:spTgt spid="8">
                                            <p:txEl>
                                              <p:pRg st="15" end="15"/>
                                            </p:txEl>
                                          </p:spTgt>
                                        </p:tgtEl>
                                        <p:attrNameLst>
                                          <p:attrName>ppt_h</p:attrName>
                                        </p:attrNameLst>
                                      </p:cBhvr>
                                      <p:tavLst>
                                        <p:tav tm="0">
                                          <p:val>
                                            <p:strVal val="#ppt_h"/>
                                          </p:val>
                                        </p:tav>
                                        <p:tav tm="100000">
                                          <p:val>
                                            <p:strVal val="#ppt_h"/>
                                          </p:val>
                                        </p:tav>
                                      </p:tavLst>
                                    </p:anim>
                                    <p:animEffect transition="in" filter="fade">
                                      <p:cBhvr>
                                        <p:cTn id="44" dur="10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ארדינסט בן נת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25344"/>
            <a:ext cx="1145497" cy="21602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547664" y="-26638"/>
            <a:ext cx="7596336" cy="1143000"/>
          </a:xfrm>
        </p:spPr>
        <p:txBody>
          <a:bodyPr/>
          <a:lstStyle/>
          <a:p>
            <a:pPr algn="ctr" rtl="1"/>
            <a:r>
              <a:rPr lang="he-IL" dirty="0" smtClean="0">
                <a:latin typeface="David" panose="020E0502060401010101" pitchFamily="34" charset="-79"/>
                <a:cs typeface="David" panose="020E0502060401010101" pitchFamily="34" charset="-79"/>
              </a:rPr>
              <a:t>יחסים ועסקאות עם בעל שליטה (4)</a:t>
            </a:r>
            <a:endParaRPr lang="he-IL" dirty="0">
              <a:latin typeface="David" panose="020E0502060401010101" pitchFamily="34" charset="-79"/>
              <a:cs typeface="David" panose="020E0502060401010101" pitchFamily="34" charset="-79"/>
            </a:endParaRPr>
          </a:p>
        </p:txBody>
      </p:sp>
      <p:sp>
        <p:nvSpPr>
          <p:cNvPr id="10" name="Content Placeholder 2"/>
          <p:cNvSpPr>
            <a:spLocks noGrp="1"/>
          </p:cNvSpPr>
          <p:nvPr>
            <p:ph idx="1"/>
          </p:nvPr>
        </p:nvSpPr>
        <p:spPr>
          <a:xfrm>
            <a:off x="1547664" y="1268760"/>
            <a:ext cx="7488832" cy="4608512"/>
          </a:xfrm>
        </p:spPr>
        <p:txBody>
          <a:bodyPr>
            <a:noAutofit/>
          </a:bodyPr>
          <a:lstStyle/>
          <a:p>
            <a:pPr marL="360363" indent="-360363" algn="r" rtl="1">
              <a:buFont typeface="Arial" panose="020B0604020202020204" pitchFamily="34" charset="0"/>
              <a:buChar char="•"/>
            </a:pPr>
            <a:r>
              <a:rPr lang="he-IL" sz="1800" dirty="0">
                <a:latin typeface="David" panose="020E0502060401010101" pitchFamily="34" charset="-79"/>
                <a:cs typeface="David" panose="020E0502060401010101" pitchFamily="34" charset="-79"/>
              </a:rPr>
              <a:t>השורה התחתונה – מה אמור הדירקטור לעשות?</a:t>
            </a:r>
          </a:p>
          <a:p>
            <a:pPr marL="285750" indent="-285750"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b="1" dirty="0">
                <a:latin typeface="David" panose="020E0502060401010101" pitchFamily="34" charset="-79"/>
                <a:cs typeface="David" panose="020E0502060401010101" pitchFamily="34" charset="-79"/>
              </a:rPr>
              <a:t>לקבל חוות דעת </a:t>
            </a:r>
            <a:r>
              <a:rPr lang="he-IL" sz="1800" dirty="0">
                <a:latin typeface="David" panose="020E0502060401010101" pitchFamily="34" charset="-79"/>
                <a:cs typeface="David" panose="020E0502060401010101" pitchFamily="34" charset="-79"/>
              </a:rPr>
              <a:t>על התהליך </a:t>
            </a:r>
            <a:r>
              <a:rPr lang="he-IL" sz="1800" dirty="0" smtClean="0">
                <a:latin typeface="David" panose="020E0502060401010101" pitchFamily="34" charset="-79"/>
                <a:cs typeface="David" panose="020E0502060401010101" pitchFamily="34" charset="-79"/>
              </a:rPr>
              <a:t>הנכון. חוות דעת מעורך דין </a:t>
            </a:r>
            <a:r>
              <a:rPr lang="he-IL" sz="1800" b="1" dirty="0" smtClean="0">
                <a:latin typeface="David" panose="020E0502060401010101" pitchFamily="34" charset="-79"/>
                <a:cs typeface="David" panose="020E0502060401010101" pitchFamily="34" charset="-79"/>
              </a:rPr>
              <a:t>בלתי קשור </a:t>
            </a:r>
            <a:r>
              <a:rPr lang="he-IL" sz="1800" dirty="0" smtClean="0">
                <a:latin typeface="David" panose="020E0502060401010101" pitchFamily="34" charset="-79"/>
                <a:cs typeface="David" panose="020E0502060401010101" pitchFamily="34" charset="-79"/>
              </a:rPr>
              <a:t>שאין לו עניין </a:t>
            </a:r>
            <a:r>
              <a:rPr lang="en-US" sz="1800" dirty="0" smtClean="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בנושא. חוות דעת מלאה. כתובה.</a:t>
            </a:r>
          </a:p>
          <a:p>
            <a:pPr marL="285750" indent="-285750" algn="r" rtl="1">
              <a:buFont typeface="Arial" panose="020B0604020202020204" pitchFamily="34" charset="0"/>
              <a:buChar char="•"/>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לנהל הליך בו יש "צד שני" לבעל השליטה ולהגיע </a:t>
            </a:r>
            <a:r>
              <a:rPr lang="he-IL" sz="1800" b="1" dirty="0" smtClean="0">
                <a:latin typeface="David" panose="020E0502060401010101" pitchFamily="34" charset="-79"/>
                <a:cs typeface="David" panose="020E0502060401010101" pitchFamily="34" charset="-79"/>
              </a:rPr>
              <a:t>למסקנה כי העסקה ראויה</a:t>
            </a:r>
            <a:r>
              <a:rPr lang="he-IL" sz="1800" dirty="0" smtClean="0">
                <a:latin typeface="David" panose="020E0502060401010101" pitchFamily="34" charset="-79"/>
                <a:cs typeface="David" panose="020E0502060401010101" pitchFamily="34" charset="-79"/>
              </a:rPr>
              <a:t>.</a:t>
            </a:r>
          </a:p>
          <a:p>
            <a:pPr marL="285750" indent="-285750" algn="r" rtl="1">
              <a:buFont typeface="Arial" panose="020B0604020202020204" pitchFamily="34" charset="0"/>
              <a:buChar char="•"/>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לוודא כי ההמלצות </a:t>
            </a:r>
            <a:r>
              <a:rPr lang="he-IL" sz="1800" dirty="0" err="1" smtClean="0">
                <a:latin typeface="David" panose="020E0502060401010101" pitchFamily="34" charset="-79"/>
                <a:cs typeface="David" panose="020E0502060401010101" pitchFamily="34" charset="-79"/>
              </a:rPr>
              <a:t>לענין</a:t>
            </a:r>
            <a:r>
              <a:rPr lang="he-IL" sz="1800" dirty="0" smtClean="0">
                <a:latin typeface="David" panose="020E0502060401010101" pitchFamily="34" charset="-79"/>
                <a:cs typeface="David" panose="020E0502060401010101" pitchFamily="34" charset="-79"/>
              </a:rPr>
              <a:t> </a:t>
            </a:r>
            <a:r>
              <a:rPr lang="he-IL" sz="1800" b="1" dirty="0" smtClean="0">
                <a:latin typeface="David" panose="020E0502060401010101" pitchFamily="34" charset="-79"/>
                <a:cs typeface="David" panose="020E0502060401010101" pitchFamily="34" charset="-79"/>
              </a:rPr>
              <a:t>האישור מתבצעות</a:t>
            </a:r>
            <a:r>
              <a:rPr lang="he-IL" sz="1800" dirty="0" smtClean="0">
                <a:latin typeface="David" panose="020E0502060401010101" pitchFamily="34" charset="-79"/>
                <a:cs typeface="David" panose="020E0502060401010101" pitchFamily="34" charset="-79"/>
              </a:rPr>
              <a:t>.</a:t>
            </a:r>
          </a:p>
          <a:p>
            <a:pPr marL="285750" indent="-285750" algn="r" rtl="1">
              <a:buFont typeface="Arial" panose="020B0604020202020204" pitchFamily="34" charset="0"/>
              <a:buChar char="•"/>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b="1" dirty="0" smtClean="0">
                <a:latin typeface="David" panose="020E0502060401010101" pitchFamily="34" charset="-79"/>
                <a:cs typeface="David" panose="020E0502060401010101" pitchFamily="34" charset="-79"/>
              </a:rPr>
              <a:t>לגבי הביצוע </a:t>
            </a:r>
            <a:r>
              <a:rPr lang="he-IL" sz="1800" dirty="0" smtClean="0">
                <a:latin typeface="David" panose="020E0502060401010101" pitchFamily="34" charset="-79"/>
                <a:cs typeface="David" panose="020E0502060401010101" pitchFamily="34" charset="-79"/>
              </a:rPr>
              <a:t>ניתן להסמיך את ועדת הביקורת לפיקוח.</a:t>
            </a:r>
          </a:p>
          <a:p>
            <a:pPr marL="285750" indent="-285750" algn="r" rtl="1">
              <a:buFont typeface="Arial" panose="020B0604020202020204" pitchFamily="34" charset="0"/>
              <a:buChar char="•"/>
            </a:pPr>
            <a:endParaRPr lang="he-IL" sz="1800" dirty="0" smtClean="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להפעיל שכל ישר.</a:t>
            </a:r>
          </a:p>
          <a:p>
            <a:pPr marL="285750" indent="-285750"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a:p>
            <a:pPr marL="360363" indent="-360363"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כאשר אין תשובה טובה לשאלה מהותית: לעצור.</a:t>
            </a:r>
            <a:endParaRPr lang="he-IL" sz="1800" dirty="0">
              <a:latin typeface="David" panose="020E0502060401010101" pitchFamily="34" charset="-79"/>
              <a:cs typeface="David" panose="020E0502060401010101" pitchFamily="34" charset="-79"/>
            </a:endParaRPr>
          </a:p>
          <a:p>
            <a:pPr marL="285750" indent="-285750" algn="r"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730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1000"/>
                                        <p:tgtEl>
                                          <p:spTgt spid="10">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10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12" dur="1000"/>
                                        <p:tgtEl>
                                          <p:spTgt spid="10">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 calcmode="lin" valueType="num">
                                      <p:cBhvr additive="base">
                                        <p:cTn id="15" dur="10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16" dur="1000"/>
                                        <p:tgtEl>
                                          <p:spTgt spid="10">
                                            <p:txEl>
                                              <p:pRg st="4" end="4"/>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 calcmode="lin" valueType="num">
                                      <p:cBhvr additive="base">
                                        <p:cTn id="19" dur="1000"/>
                                        <p:tgtEl>
                                          <p:spTgt spid="10">
                                            <p:txEl>
                                              <p:pRg st="6" end="6"/>
                                            </p:txEl>
                                          </p:spTgt>
                                        </p:tgtEl>
                                        <p:attrNameLst>
                                          <p:attrName>ppt_y</p:attrName>
                                        </p:attrNameLst>
                                      </p:cBhvr>
                                      <p:tavLst>
                                        <p:tav tm="0">
                                          <p:val>
                                            <p:strVal val="#ppt_y+#ppt_h*1.125000"/>
                                          </p:val>
                                        </p:tav>
                                        <p:tav tm="100000">
                                          <p:val>
                                            <p:strVal val="#ppt_y"/>
                                          </p:val>
                                        </p:tav>
                                      </p:tavLst>
                                    </p:anim>
                                    <p:animEffect transition="in" filter="wipe(up)">
                                      <p:cBhvr>
                                        <p:cTn id="20" dur="1000"/>
                                        <p:tgtEl>
                                          <p:spTgt spid="10">
                                            <p:txEl>
                                              <p:pRg st="6" end="6"/>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anim calcmode="lin" valueType="num">
                                      <p:cBhvr additive="base">
                                        <p:cTn id="23" dur="1000"/>
                                        <p:tgtEl>
                                          <p:spTgt spid="10">
                                            <p:txEl>
                                              <p:pRg st="8" end="8"/>
                                            </p:txEl>
                                          </p:spTgt>
                                        </p:tgtEl>
                                        <p:attrNameLst>
                                          <p:attrName>ppt_y</p:attrName>
                                        </p:attrNameLst>
                                      </p:cBhvr>
                                      <p:tavLst>
                                        <p:tav tm="0">
                                          <p:val>
                                            <p:strVal val="#ppt_y+#ppt_h*1.125000"/>
                                          </p:val>
                                        </p:tav>
                                        <p:tav tm="100000">
                                          <p:val>
                                            <p:strVal val="#ppt_y"/>
                                          </p:val>
                                        </p:tav>
                                      </p:tavLst>
                                    </p:anim>
                                    <p:animEffect transition="in" filter="wipe(up)">
                                      <p:cBhvr>
                                        <p:cTn id="24" dur="1000"/>
                                        <p:tgtEl>
                                          <p:spTgt spid="10">
                                            <p:txEl>
                                              <p:pRg st="8" end="8"/>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anim calcmode="lin" valueType="num">
                                      <p:cBhvr additive="base">
                                        <p:cTn id="27" dur="1000"/>
                                        <p:tgtEl>
                                          <p:spTgt spid="10">
                                            <p:txEl>
                                              <p:pRg st="10" end="10"/>
                                            </p:txEl>
                                          </p:spTgt>
                                        </p:tgtEl>
                                        <p:attrNameLst>
                                          <p:attrName>ppt_y</p:attrName>
                                        </p:attrNameLst>
                                      </p:cBhvr>
                                      <p:tavLst>
                                        <p:tav tm="0">
                                          <p:val>
                                            <p:strVal val="#ppt_y+#ppt_h*1.125000"/>
                                          </p:val>
                                        </p:tav>
                                        <p:tav tm="100000">
                                          <p:val>
                                            <p:strVal val="#ppt_y"/>
                                          </p:val>
                                        </p:tav>
                                      </p:tavLst>
                                    </p:anim>
                                    <p:animEffect transition="in" filter="wipe(up)">
                                      <p:cBhvr>
                                        <p:cTn id="28" dur="1000"/>
                                        <p:tgtEl>
                                          <p:spTgt spid="10">
                                            <p:txEl>
                                              <p:pRg st="10" end="10"/>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0">
                                            <p:txEl>
                                              <p:pRg st="12" end="12"/>
                                            </p:txEl>
                                          </p:spTgt>
                                        </p:tgtEl>
                                        <p:attrNameLst>
                                          <p:attrName>style.visibility</p:attrName>
                                        </p:attrNameLst>
                                      </p:cBhvr>
                                      <p:to>
                                        <p:strVal val="visible"/>
                                      </p:to>
                                    </p:set>
                                    <p:anim calcmode="lin" valueType="num">
                                      <p:cBhvr additive="base">
                                        <p:cTn id="31" dur="1000"/>
                                        <p:tgtEl>
                                          <p:spTgt spid="10">
                                            <p:txEl>
                                              <p:pRg st="12" end="12"/>
                                            </p:txEl>
                                          </p:spTgt>
                                        </p:tgtEl>
                                        <p:attrNameLst>
                                          <p:attrName>ppt_y</p:attrName>
                                        </p:attrNameLst>
                                      </p:cBhvr>
                                      <p:tavLst>
                                        <p:tav tm="0">
                                          <p:val>
                                            <p:strVal val="#ppt_y+#ppt_h*1.125000"/>
                                          </p:val>
                                        </p:tav>
                                        <p:tav tm="100000">
                                          <p:val>
                                            <p:strVal val="#ppt_y"/>
                                          </p:val>
                                        </p:tav>
                                      </p:tavLst>
                                    </p:anim>
                                    <p:animEffect transition="in" filter="wipe(up)">
                                      <p:cBhvr>
                                        <p:cTn id="32" dur="10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702" y="1340768"/>
            <a:ext cx="9144000" cy="1944216"/>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ctr"/>
            <a:r>
              <a:rPr lang="he-IL" altLang="ko-KR" sz="6000"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תודה</a:t>
            </a:r>
          </a:p>
          <a:p>
            <a:pPr algn="ctr"/>
            <a:r>
              <a:rPr lang="he-IL" altLang="ko-KR" sz="6000"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על ההקשבה!</a:t>
            </a:r>
            <a:endParaRPr lang="ko-KR" altLang="en-US" sz="6000"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331951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p:cTn id="1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1"/>
          <p:cNvSpPr txBox="1">
            <a:spLocks/>
          </p:cNvSpPr>
          <p:nvPr/>
        </p:nvSpPr>
        <p:spPr>
          <a:xfrm>
            <a:off x="0" y="0"/>
            <a:ext cx="7545016" cy="1143000"/>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r" rtl="1"/>
            <a:r>
              <a:rPr lang="he-IL" dirty="0" smtClean="0">
                <a:latin typeface="David" panose="020E0502060401010101" pitchFamily="34" charset="-79"/>
                <a:cs typeface="David" panose="020E0502060401010101" pitchFamily="34" charset="-79"/>
              </a:rPr>
              <a:t>מגרש חדלות הפירעון</a:t>
            </a:r>
            <a:endParaRPr lang="he-IL" dirty="0">
              <a:latin typeface="David" panose="020E0502060401010101" pitchFamily="34" charset="-79"/>
              <a:cs typeface="David" panose="020E0502060401010101" pitchFamily="34" charset="-79"/>
            </a:endParaRPr>
          </a:p>
        </p:txBody>
      </p:sp>
      <p:sp>
        <p:nvSpPr>
          <p:cNvPr id="9" name="מציין מיקום תוכן 2"/>
          <p:cNvSpPr>
            <a:spLocks noGrp="1"/>
          </p:cNvSpPr>
          <p:nvPr>
            <p:ph idx="1"/>
          </p:nvPr>
        </p:nvSpPr>
        <p:spPr>
          <a:xfrm>
            <a:off x="86816" y="1412776"/>
            <a:ext cx="8949680" cy="4525963"/>
          </a:xfrm>
        </p:spPr>
        <p:txBody>
          <a:bodyPr>
            <a:normAutofit fontScale="55000" lnSpcReduction="20000"/>
          </a:bodyPr>
          <a:lstStyle/>
          <a:p>
            <a:pPr marL="457200" indent="-457200" algn="r" rtl="1">
              <a:buFont typeface="Arial" panose="020B0604020202020204" pitchFamily="34" charset="0"/>
              <a:buChar char="•"/>
            </a:pPr>
            <a:r>
              <a:rPr lang="he-IL" sz="2900" dirty="0" smtClean="0">
                <a:latin typeface="David" panose="020E0502060401010101" pitchFamily="34" charset="-79"/>
                <a:cs typeface="David" panose="020E0502060401010101" pitchFamily="34" charset="-79"/>
              </a:rPr>
              <a:t>מאז המשבר הכלכלי (2008) הוגשו שלל תביעות ייצוגיות / נגזרות / ע"י בעלי תפקיד בנוגע לחברות שעמדו </a:t>
            </a:r>
          </a:p>
          <a:p>
            <a:pPr algn="r" rtl="1"/>
            <a:r>
              <a:rPr lang="he-IL" sz="2900" dirty="0">
                <a:latin typeface="David" panose="020E0502060401010101" pitchFamily="34" charset="-79"/>
                <a:cs typeface="David" panose="020E0502060401010101" pitchFamily="34" charset="-79"/>
              </a:rPr>
              <a:t> </a:t>
            </a:r>
            <a:r>
              <a:rPr lang="he-IL" sz="2900" dirty="0" smtClean="0">
                <a:latin typeface="David" panose="020E0502060401010101" pitchFamily="34" charset="-79"/>
                <a:cs typeface="David" panose="020E0502060401010101" pitchFamily="34" charset="-79"/>
              </a:rPr>
              <a:t>          לקרוס/קרסו: </a:t>
            </a:r>
          </a:p>
          <a:p>
            <a:pPr lvl="1" algn="r" rtl="1"/>
            <a:endParaRPr lang="he-IL" dirty="0" smtClean="0">
              <a:latin typeface="David" panose="020E0502060401010101" pitchFamily="34" charset="-79"/>
              <a:cs typeface="David" panose="020E0502060401010101" pitchFamily="34" charset="-79"/>
            </a:endParaRPr>
          </a:p>
          <a:p>
            <a:pPr marL="990600" lvl="1" indent="-454025" algn="r" rtl="1">
              <a:buFont typeface="Wingdings" panose="05000000000000000000" pitchFamily="2" charset="2"/>
              <a:buChar char="Ø"/>
            </a:pPr>
            <a:r>
              <a:rPr lang="he-IL" dirty="0" smtClean="0">
                <a:latin typeface="David" panose="020E0502060401010101" pitchFamily="34" charset="-79"/>
                <a:cs typeface="David" panose="020E0502060401010101" pitchFamily="34" charset="-79"/>
              </a:rPr>
              <a:t>קבוצת אי די בי [דיבידנדים </a:t>
            </a:r>
            <a:r>
              <a:rPr lang="he-IL" dirty="0" err="1" smtClean="0">
                <a:latin typeface="David" panose="020E0502060401010101" pitchFamily="34" charset="-79"/>
                <a:cs typeface="David" panose="020E0502060401010101" pitchFamily="34" charset="-79"/>
              </a:rPr>
              <a:t>אדבא</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אדבפ</a:t>
            </a:r>
            <a:r>
              <a:rPr lang="he-IL" dirty="0" smtClean="0">
                <a:latin typeface="David" panose="020E0502060401010101" pitchFamily="34" charset="-79"/>
                <a:cs typeface="David" panose="020E0502060401010101" pitchFamily="34" charset="-79"/>
              </a:rPr>
              <a:t>; מעריב ועוד]</a:t>
            </a:r>
          </a:p>
          <a:p>
            <a:pPr marL="990600" lvl="1" indent="-454025" algn="r" rtl="1">
              <a:buFont typeface="Wingdings" panose="05000000000000000000" pitchFamily="2" charset="2"/>
              <a:buChar char="Ø"/>
            </a:pPr>
            <a:endParaRPr lang="he-IL" dirty="0" smtClean="0">
              <a:latin typeface="David" panose="020E0502060401010101" pitchFamily="34" charset="-79"/>
              <a:cs typeface="David" panose="020E0502060401010101" pitchFamily="34" charset="-79"/>
            </a:endParaRPr>
          </a:p>
          <a:p>
            <a:pPr marL="990600" lvl="1" indent="-454025" algn="r" rtl="1">
              <a:buFont typeface="Wingdings" panose="05000000000000000000" pitchFamily="2" charset="2"/>
              <a:buChar char="Ø"/>
            </a:pPr>
            <a:r>
              <a:rPr lang="he-IL" dirty="0" err="1">
                <a:latin typeface="David" panose="020E0502060401010101" pitchFamily="34" charset="-79"/>
                <a:cs typeface="David" panose="020E0502060401010101" pitchFamily="34" charset="-79"/>
              </a:rPr>
              <a:t>מלרג</a:t>
            </a: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דיבידנדים; ייצוגית בגין פרט מטעה]; </a:t>
            </a:r>
          </a:p>
          <a:p>
            <a:pPr marL="990600" lvl="1" indent="-454025" algn="r" rtl="1">
              <a:buFont typeface="Wingdings" panose="05000000000000000000" pitchFamily="2" charset="2"/>
              <a:buChar char="Ø"/>
            </a:pPr>
            <a:endParaRPr lang="he-IL" dirty="0">
              <a:latin typeface="David" panose="020E0502060401010101" pitchFamily="34" charset="-79"/>
              <a:cs typeface="David" panose="020E0502060401010101" pitchFamily="34" charset="-79"/>
            </a:endParaRPr>
          </a:p>
          <a:p>
            <a:pPr marL="990600" lvl="1" indent="-454025" algn="r" rtl="1">
              <a:buFont typeface="Wingdings" panose="05000000000000000000" pitchFamily="2" charset="2"/>
              <a:buChar char="Ø"/>
            </a:pPr>
            <a:r>
              <a:rPr lang="he-IL" dirty="0" err="1">
                <a:latin typeface="David" panose="020E0502060401010101" pitchFamily="34" charset="-79"/>
                <a:cs typeface="David" panose="020E0502060401010101" pitchFamily="34" charset="-79"/>
              </a:rPr>
              <a:t>אייס</a:t>
            </a:r>
            <a:r>
              <a:rPr lang="he-IL" dirty="0">
                <a:latin typeface="David" panose="020E0502060401010101" pitchFamily="34" charset="-79"/>
                <a:cs typeface="David" panose="020E0502060401010101" pitchFamily="34" charset="-79"/>
              </a:rPr>
              <a:t> [פרט מטעה </a:t>
            </a:r>
            <a:r>
              <a:rPr lang="he-IL" dirty="0" smtClean="0">
                <a:latin typeface="David" panose="020E0502060401010101" pitchFamily="34" charset="-79"/>
                <a:cs typeface="David" panose="020E0502060401010101" pitchFamily="34" charset="-79"/>
              </a:rPr>
              <a:t>בדוחות]; </a:t>
            </a:r>
          </a:p>
          <a:p>
            <a:pPr marL="990600" lvl="1" indent="-454025" algn="r" rtl="1">
              <a:buFont typeface="Wingdings" panose="05000000000000000000" pitchFamily="2" charset="2"/>
              <a:buChar char="Ø"/>
            </a:pPr>
            <a:endParaRPr lang="he-IL" dirty="0">
              <a:latin typeface="David" panose="020E0502060401010101" pitchFamily="34" charset="-79"/>
              <a:cs typeface="David" panose="020E0502060401010101" pitchFamily="34" charset="-79"/>
            </a:endParaRPr>
          </a:p>
          <a:p>
            <a:pPr marL="990600" lvl="1" indent="-454025" algn="r" rtl="1">
              <a:buFont typeface="Wingdings" panose="05000000000000000000" pitchFamily="2" charset="2"/>
              <a:buChar char="Ø"/>
            </a:pPr>
            <a:r>
              <a:rPr lang="he-IL" dirty="0">
                <a:latin typeface="David" panose="020E0502060401010101" pitchFamily="34" charset="-79"/>
                <a:cs typeface="David" panose="020E0502060401010101" pitchFamily="34" charset="-79"/>
              </a:rPr>
              <a:t>טאו [התערבות הבנק בניהול החברה]; </a:t>
            </a:r>
            <a:endParaRPr lang="he-IL" dirty="0" smtClean="0">
              <a:latin typeface="David" panose="020E0502060401010101" pitchFamily="34" charset="-79"/>
              <a:cs typeface="David" panose="020E0502060401010101" pitchFamily="34" charset="-79"/>
            </a:endParaRPr>
          </a:p>
          <a:p>
            <a:pPr marL="990600" lvl="1" indent="-454025" algn="r" rtl="1">
              <a:buFont typeface="Wingdings" panose="05000000000000000000" pitchFamily="2" charset="2"/>
              <a:buChar char="Ø"/>
            </a:pPr>
            <a:endParaRPr lang="he-IL" dirty="0">
              <a:latin typeface="David" panose="020E0502060401010101" pitchFamily="34" charset="-79"/>
              <a:cs typeface="David" panose="020E0502060401010101" pitchFamily="34" charset="-79"/>
            </a:endParaRPr>
          </a:p>
          <a:p>
            <a:pPr marL="990600" lvl="1" indent="-454025" algn="r" rtl="1">
              <a:buFont typeface="Wingdings" panose="05000000000000000000" pitchFamily="2" charset="2"/>
              <a:buChar char="Ø"/>
            </a:pPr>
            <a:r>
              <a:rPr lang="he-IL" dirty="0">
                <a:latin typeface="David" panose="020E0502060401010101" pitchFamily="34" charset="-79"/>
                <a:cs typeface="David" panose="020E0502060401010101" pitchFamily="34" charset="-79"/>
              </a:rPr>
              <a:t>מטיס [מימון דק, אישור עסקה עם בעל שליטה שלא כדין]; </a:t>
            </a:r>
          </a:p>
          <a:p>
            <a:pPr marL="990600" lvl="1" indent="-454025" algn="r" rtl="1">
              <a:buFont typeface="Wingdings" panose="05000000000000000000" pitchFamily="2" charset="2"/>
              <a:buChar char="Ø"/>
            </a:pPr>
            <a:endParaRPr lang="he-IL" dirty="0">
              <a:latin typeface="David" panose="020E0502060401010101" pitchFamily="34" charset="-79"/>
              <a:cs typeface="David" panose="020E0502060401010101" pitchFamily="34" charset="-79"/>
            </a:endParaRPr>
          </a:p>
          <a:p>
            <a:pPr marL="990600" lvl="1" indent="-454025" algn="r" rtl="1">
              <a:buFont typeface="Wingdings" panose="05000000000000000000" pitchFamily="2" charset="2"/>
              <a:buChar char="Ø"/>
            </a:pPr>
            <a:r>
              <a:rPr lang="he-IL" dirty="0" err="1">
                <a:latin typeface="David" panose="020E0502060401010101" pitchFamily="34" charset="-79"/>
                <a:cs typeface="David" panose="020E0502060401010101" pitchFamily="34" charset="-79"/>
              </a:rPr>
              <a:t>רילון</a:t>
            </a:r>
            <a:r>
              <a:rPr lang="he-IL" dirty="0">
                <a:latin typeface="David" panose="020E0502060401010101" pitchFamily="34" charset="-79"/>
                <a:cs typeface="David" panose="020E0502060401010101" pitchFamily="34" charset="-79"/>
              </a:rPr>
              <a:t>, קמור, אורכית, </a:t>
            </a:r>
            <a:r>
              <a:rPr lang="he-IL" dirty="0" err="1">
                <a:latin typeface="David" panose="020E0502060401010101" pitchFamily="34" charset="-79"/>
                <a:cs typeface="David" panose="020E0502060401010101" pitchFamily="34" charset="-79"/>
              </a:rPr>
              <a:t>אורבנקורפ</a:t>
            </a:r>
            <a:r>
              <a:rPr lang="he-IL" dirty="0">
                <a:latin typeface="David" panose="020E0502060401010101" pitchFamily="34" charset="-79"/>
                <a:cs typeface="David" panose="020E0502060401010101" pitchFamily="34" charset="-79"/>
              </a:rPr>
              <a:t>, ועוד..</a:t>
            </a:r>
          </a:p>
          <a:p>
            <a:pPr marL="990600" lvl="1" indent="-990600" algn="r" rtl="1">
              <a:buFont typeface="Arial" pitchFamily="34" charset="0"/>
              <a:buChar char="•"/>
            </a:pPr>
            <a:endParaRPr lang="he-IL" dirty="0">
              <a:latin typeface="David" panose="020E0502060401010101" pitchFamily="34" charset="-79"/>
              <a:cs typeface="David" panose="020E0502060401010101" pitchFamily="34" charset="-79"/>
            </a:endParaRPr>
          </a:p>
          <a:p>
            <a:pPr marL="457200" lvl="1" indent="-457200" algn="r" rtl="1">
              <a:buFont typeface="Arial" panose="020B0604020202020204" pitchFamily="34" charset="0"/>
              <a:buChar char="•"/>
            </a:pPr>
            <a:r>
              <a:rPr lang="he-IL" dirty="0" smtClean="0">
                <a:latin typeface="David" panose="020E0502060401010101" pitchFamily="34" charset="-79"/>
                <a:cs typeface="David" panose="020E0502060401010101" pitchFamily="34" charset="-79"/>
              </a:rPr>
              <a:t>הנתבעים</a:t>
            </a:r>
            <a:r>
              <a:rPr lang="he-IL" dirty="0">
                <a:latin typeface="David" panose="020E0502060401010101" pitchFamily="34" charset="-79"/>
                <a:cs typeface="David" panose="020E0502060401010101" pitchFamily="34" charset="-79"/>
              </a:rPr>
              <a:t>: בעלי שליטה; נושאי משרה; חברות ביטוח; רואי חשבון; חתמים; חברות </a:t>
            </a:r>
            <a:r>
              <a:rPr lang="he-IL" dirty="0" smtClean="0">
                <a:latin typeface="David" panose="020E0502060401010101" pitchFamily="34" charset="-79"/>
                <a:cs typeface="David" panose="020E0502060401010101" pitchFamily="34" charset="-79"/>
              </a:rPr>
              <a:t>דירוג.   	</a:t>
            </a:r>
            <a:endParaRPr lang="he-IL" dirty="0">
              <a:latin typeface="David" panose="020E0502060401010101" pitchFamily="34" charset="-79"/>
              <a:cs typeface="David" panose="020E0502060401010101" pitchFamily="34" charset="-79"/>
            </a:endParaRPr>
          </a:p>
          <a:p>
            <a:pPr marL="990600" lvl="1" indent="-990600" algn="r" rtl="1">
              <a:buNone/>
            </a:pP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9176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1000"/>
                                        <p:tgtEl>
                                          <p:spTgt spid="9">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strips(downLeft)">
                                      <p:cBhvr>
                                        <p:cTn id="10" dur="1000"/>
                                        <p:tgtEl>
                                          <p:spTgt spid="9">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strips(downLeft)">
                                      <p:cBhvr>
                                        <p:cTn id="13" dur="1000"/>
                                        <p:tgtEl>
                                          <p:spTgt spid="9">
                                            <p:txEl>
                                              <p:pRg st="3" end="3"/>
                                            </p:txEl>
                                          </p:spTgt>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strips(downLeft)">
                                      <p:cBhvr>
                                        <p:cTn id="16" dur="1000"/>
                                        <p:tgtEl>
                                          <p:spTgt spid="9">
                                            <p:txEl>
                                              <p:pRg st="5" end="5"/>
                                            </p:txEl>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strips(downLeft)">
                                      <p:cBhvr>
                                        <p:cTn id="19" dur="1000"/>
                                        <p:tgtEl>
                                          <p:spTgt spid="9">
                                            <p:txEl>
                                              <p:pRg st="7" end="7"/>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strips(downLeft)">
                                      <p:cBhvr>
                                        <p:cTn id="22" dur="1000"/>
                                        <p:tgtEl>
                                          <p:spTgt spid="9">
                                            <p:txEl>
                                              <p:pRg st="9" end="9"/>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animEffect transition="in" filter="strips(downLeft)">
                                      <p:cBhvr>
                                        <p:cTn id="25" dur="1000"/>
                                        <p:tgtEl>
                                          <p:spTgt spid="9">
                                            <p:txEl>
                                              <p:pRg st="11" end="11"/>
                                            </p:tx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9">
                                            <p:txEl>
                                              <p:pRg st="13" end="13"/>
                                            </p:txEl>
                                          </p:spTgt>
                                        </p:tgtEl>
                                        <p:attrNameLst>
                                          <p:attrName>style.visibility</p:attrName>
                                        </p:attrNameLst>
                                      </p:cBhvr>
                                      <p:to>
                                        <p:strVal val="visible"/>
                                      </p:to>
                                    </p:set>
                                    <p:animEffect transition="in" filter="strips(downLeft)">
                                      <p:cBhvr>
                                        <p:cTn id="28" dur="1000"/>
                                        <p:tgtEl>
                                          <p:spTgt spid="9">
                                            <p:txEl>
                                              <p:pRg st="13" end="13"/>
                                            </p:tx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9">
                                            <p:txEl>
                                              <p:pRg st="15" end="15"/>
                                            </p:txEl>
                                          </p:spTgt>
                                        </p:tgtEl>
                                        <p:attrNameLst>
                                          <p:attrName>style.visibility</p:attrName>
                                        </p:attrNameLst>
                                      </p:cBhvr>
                                      <p:to>
                                        <p:strVal val="visible"/>
                                      </p:to>
                                    </p:set>
                                    <p:animEffect transition="in" filter="strips(downLeft)">
                                      <p:cBhvr>
                                        <p:cTn id="31"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ארדינסט בן נת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25344"/>
            <a:ext cx="1145497" cy="216024"/>
          </a:xfrm>
          <a:prstGeom prst="rect">
            <a:avLst/>
          </a:prstGeom>
          <a:noFill/>
          <a:extLst>
            <a:ext uri="{909E8E84-426E-40DD-AFC4-6F175D3DCCD1}">
              <a14:hiddenFill xmlns:a14="http://schemas.microsoft.com/office/drawing/2010/main">
                <a:solidFill>
                  <a:srgbClr val="FFFFFF"/>
                </a:solidFill>
              </a14:hiddenFill>
            </a:ext>
          </a:extLst>
        </p:spPr>
      </p:pic>
      <p:sp>
        <p:nvSpPr>
          <p:cNvPr id="9" name="כותרת 1"/>
          <p:cNvSpPr>
            <a:spLocks noGrp="1"/>
          </p:cNvSpPr>
          <p:nvPr>
            <p:ph type="title"/>
          </p:nvPr>
        </p:nvSpPr>
        <p:spPr>
          <a:xfrm>
            <a:off x="1547664" y="44624"/>
            <a:ext cx="7585857" cy="1052736"/>
          </a:xfrm>
        </p:spPr>
        <p:txBody>
          <a:bodyPr/>
          <a:lstStyle/>
          <a:p>
            <a:pPr algn="ctr" rtl="1"/>
            <a:r>
              <a:rPr lang="he-IL" dirty="0" smtClean="0">
                <a:latin typeface="David" panose="020E0502060401010101" pitchFamily="34" charset="-79"/>
                <a:cs typeface="David" panose="020E0502060401010101" pitchFamily="34" charset="-79"/>
              </a:rPr>
              <a:t>ייחודיות ודגשים לעניין חדלות פירעון</a:t>
            </a:r>
            <a:endParaRPr lang="he-IL" dirty="0">
              <a:latin typeface="David" panose="020E0502060401010101" pitchFamily="34" charset="-79"/>
              <a:cs typeface="David" panose="020E0502060401010101" pitchFamily="34" charset="-79"/>
            </a:endParaRPr>
          </a:p>
        </p:txBody>
      </p:sp>
      <p:sp>
        <p:nvSpPr>
          <p:cNvPr id="10" name="מציין מיקום תוכן 2"/>
          <p:cNvSpPr>
            <a:spLocks noGrp="1"/>
          </p:cNvSpPr>
          <p:nvPr>
            <p:ph idx="1"/>
          </p:nvPr>
        </p:nvSpPr>
        <p:spPr>
          <a:xfrm>
            <a:off x="1691680" y="836712"/>
            <a:ext cx="7380312" cy="4608512"/>
          </a:xfrm>
        </p:spPr>
        <p:txBody>
          <a:bodyPr>
            <a:noAutofit/>
          </a:bodyPr>
          <a:lstStyle/>
          <a:p>
            <a:pPr marL="285750" indent="-285750" algn="just" rtl="1">
              <a:buFont typeface="Arial" pitchFamily="34" charset="0"/>
              <a:buChar char="•"/>
            </a:pPr>
            <a:r>
              <a:rPr lang="he-IL" sz="1800" b="1" dirty="0" smtClean="0">
                <a:latin typeface="David" panose="020E0502060401010101" pitchFamily="34" charset="-79"/>
                <a:cs typeface="David" panose="020E0502060401010101" pitchFamily="34" charset="-79"/>
              </a:rPr>
              <a:t>סמכות </a:t>
            </a:r>
            <a:r>
              <a:rPr lang="he-IL" sz="1800" b="1" dirty="0">
                <a:latin typeface="David" panose="020E0502060401010101" pitchFamily="34" charset="-79"/>
                <a:cs typeface="David" panose="020E0502060401010101" pitchFamily="34" charset="-79"/>
              </a:rPr>
              <a:t>חקירה לבעלי תפקיד </a:t>
            </a:r>
            <a:endParaRPr lang="he-IL" sz="1800" b="1" dirty="0" smtClean="0">
              <a:latin typeface="David" panose="020E0502060401010101" pitchFamily="34" charset="-79"/>
              <a:cs typeface="David" panose="020E0502060401010101" pitchFamily="34" charset="-79"/>
            </a:endParaRPr>
          </a:p>
          <a:p>
            <a:pPr marL="268288" indent="-268288" algn="just" rtl="1"/>
            <a:r>
              <a:rPr lang="he-IL" sz="1800" dirty="0" smtClean="0">
                <a:latin typeface="David" panose="020E0502060401010101" pitchFamily="34" charset="-79"/>
                <a:cs typeface="David" panose="020E0502060401010101" pitchFamily="34" charset="-79"/>
              </a:rPr>
              <a:t>	[</a:t>
            </a:r>
            <a:r>
              <a:rPr lang="he-IL" sz="1800" dirty="0">
                <a:latin typeface="David" panose="020E0502060401010101" pitchFamily="34" charset="-79"/>
                <a:cs typeface="David" panose="020E0502060401010101" pitchFamily="34" charset="-79"/>
              </a:rPr>
              <a:t>סמכות רחבה לרבות לעניין נושאי משרה בחברות בקבוצה – עניין מגה].</a:t>
            </a:r>
          </a:p>
          <a:p>
            <a:pPr marL="285750" indent="-285750" algn="just" rtl="1">
              <a:buFont typeface="Arial" pitchFamily="34" charset="0"/>
              <a:buChar char="•"/>
            </a:pPr>
            <a:endParaRPr lang="he-IL" sz="900" b="1" dirty="0" smtClean="0">
              <a:latin typeface="David" panose="020E0502060401010101" pitchFamily="34" charset="-79"/>
              <a:cs typeface="David" panose="020E0502060401010101" pitchFamily="34" charset="-79"/>
            </a:endParaRPr>
          </a:p>
          <a:p>
            <a:pPr marL="285750" indent="-285750" algn="just" rtl="1">
              <a:buFont typeface="Arial" pitchFamily="34" charset="0"/>
              <a:buChar char="•"/>
            </a:pPr>
            <a:r>
              <a:rPr lang="he-IL" sz="1800" b="1" dirty="0">
                <a:latin typeface="David" panose="020E0502060401010101" pitchFamily="34" charset="-79"/>
                <a:cs typeface="David" panose="020E0502060401010101" pitchFamily="34" charset="-79"/>
              </a:rPr>
              <a:t>אופי החקירה והייצוג בחקירה </a:t>
            </a:r>
            <a:r>
              <a:rPr lang="he-IL" sz="1800" dirty="0">
                <a:latin typeface="David" panose="020E0502060401010101" pitchFamily="34" charset="-79"/>
                <a:cs typeface="David" panose="020E0502060401010101" pitchFamily="34" charset="-79"/>
              </a:rPr>
              <a:t>ובכלל [עניין מגה</a:t>
            </a:r>
            <a:r>
              <a:rPr lang="he-IL" sz="1800" dirty="0" smtClean="0">
                <a:latin typeface="David" panose="020E0502060401010101" pitchFamily="34" charset="-79"/>
                <a:cs typeface="David" panose="020E0502060401010101" pitchFamily="34" charset="-79"/>
              </a:rPr>
              <a:t>].</a:t>
            </a:r>
          </a:p>
          <a:p>
            <a:pPr marL="285750" indent="-285750" algn="just" rtl="1">
              <a:buFont typeface="Arial" pitchFamily="34" charset="0"/>
              <a:buChar char="•"/>
            </a:pPr>
            <a:endParaRPr lang="he-IL" sz="900" dirty="0" smtClean="0">
              <a:latin typeface="David" panose="020E0502060401010101" pitchFamily="34" charset="-79"/>
              <a:cs typeface="David" panose="020E0502060401010101" pitchFamily="34" charset="-79"/>
            </a:endParaRPr>
          </a:p>
          <a:p>
            <a:pPr marL="285750" indent="-285750" algn="just" rtl="1">
              <a:buFont typeface="Arial" pitchFamily="34" charset="0"/>
              <a:buChar char="•"/>
            </a:pPr>
            <a:r>
              <a:rPr lang="he-IL" sz="1800" dirty="0" smtClean="0">
                <a:latin typeface="David" panose="020E0502060401010101" pitchFamily="34" charset="-79"/>
                <a:cs typeface="David" panose="020E0502060401010101" pitchFamily="34" charset="-79"/>
              </a:rPr>
              <a:t>אפשרות </a:t>
            </a:r>
            <a:r>
              <a:rPr lang="he-IL" sz="1800" b="1" dirty="0" smtClean="0">
                <a:latin typeface="David" panose="020E0502060401010101" pitchFamily="34" charset="-79"/>
                <a:cs typeface="David" panose="020E0502060401010101" pitchFamily="34" charset="-79"/>
              </a:rPr>
              <a:t>לאחריות אזרחית "</a:t>
            </a:r>
            <a:r>
              <a:rPr lang="he-IL" sz="1800" b="1" dirty="0" err="1" smtClean="0">
                <a:latin typeface="David" panose="020E0502060401010101" pitchFamily="34" charset="-79"/>
                <a:cs typeface="David" panose="020E0502060401010101" pitchFamily="34" charset="-79"/>
              </a:rPr>
              <a:t>עונשית</a:t>
            </a:r>
            <a:r>
              <a:rPr lang="he-IL" sz="1800" b="1" dirty="0" smtClean="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 למקרים של תרמית [ס' 373 לפקודת            החברות; וחוק חדלות פירעון החדש].</a:t>
            </a:r>
          </a:p>
          <a:p>
            <a:pPr marL="285750" indent="-285750" algn="just" rtl="1">
              <a:buFont typeface="Arial" pitchFamily="34" charset="0"/>
              <a:buChar char="•"/>
            </a:pPr>
            <a:endParaRPr lang="he-IL" sz="900" b="1" dirty="0" smtClean="0">
              <a:latin typeface="David" panose="020E0502060401010101" pitchFamily="34" charset="-79"/>
              <a:cs typeface="David" panose="020E0502060401010101" pitchFamily="34" charset="-79"/>
            </a:endParaRPr>
          </a:p>
          <a:p>
            <a:pPr marL="285750" indent="-285750" algn="just" rtl="1">
              <a:buFont typeface="Arial" pitchFamily="34" charset="0"/>
              <a:buChar char="•"/>
            </a:pPr>
            <a:r>
              <a:rPr lang="he-IL" sz="1800" dirty="0" smtClean="0">
                <a:latin typeface="David" panose="020E0502060401010101" pitchFamily="34" charset="-79"/>
                <a:cs typeface="David" panose="020E0502060401010101" pitchFamily="34" charset="-79"/>
              </a:rPr>
              <a:t>לאחר חדלות הפירעון – "</a:t>
            </a:r>
            <a:r>
              <a:rPr lang="he-IL" sz="1800" b="1" dirty="0" smtClean="0">
                <a:latin typeface="David" panose="020E0502060401010101" pitchFamily="34" charset="-79"/>
                <a:cs typeface="David" panose="020E0502060401010101" pitchFamily="34" charset="-79"/>
              </a:rPr>
              <a:t>כל אחד לעצמו</a:t>
            </a:r>
            <a:r>
              <a:rPr lang="he-IL" sz="1800" dirty="0" smtClean="0">
                <a:latin typeface="David" panose="020E0502060401010101" pitchFamily="34" charset="-79"/>
                <a:cs typeface="David" panose="020E0502060401010101" pitchFamily="34" charset="-79"/>
              </a:rPr>
              <a:t>" – המבנה המוכר של בעלי שליטה, חברה,   וזהות אינטרסים – קורס.</a:t>
            </a:r>
          </a:p>
          <a:p>
            <a:pPr marL="285750" indent="-285750" algn="just" rtl="1">
              <a:buFont typeface="Arial" pitchFamily="34" charset="0"/>
              <a:buChar char="•"/>
            </a:pPr>
            <a:endParaRPr lang="he-IL" sz="900" dirty="0">
              <a:latin typeface="David" panose="020E0502060401010101" pitchFamily="34" charset="-79"/>
              <a:cs typeface="David" panose="020E0502060401010101" pitchFamily="34" charset="-79"/>
            </a:endParaRPr>
          </a:p>
          <a:p>
            <a:pPr marL="285750" indent="-285750" algn="just" rtl="1">
              <a:buFont typeface="Arial" pitchFamily="34" charset="0"/>
              <a:buChar char="•"/>
            </a:pPr>
            <a:r>
              <a:rPr lang="he-IL" sz="1800" dirty="0" smtClean="0">
                <a:latin typeface="David" panose="020E0502060401010101" pitchFamily="34" charset="-79"/>
                <a:cs typeface="David" panose="020E0502060401010101" pitchFamily="34" charset="-79"/>
              </a:rPr>
              <a:t>ההסתכלות של בית המשפט במסגרת תביעות היא בדיעבד. אבל ניתן למנוע או          לצמצם את הסיכון מראש. </a:t>
            </a:r>
          </a:p>
          <a:p>
            <a:pPr algn="just" rtl="1"/>
            <a:endParaRPr lang="he-IL" sz="1800" dirty="0" smtClean="0">
              <a:latin typeface="David" panose="020E0502060401010101" pitchFamily="34" charset="-79"/>
              <a:cs typeface="David" panose="020E0502060401010101" pitchFamily="34" charset="-79"/>
            </a:endParaRPr>
          </a:p>
        </p:txBody>
      </p:sp>
      <p:pic>
        <p:nvPicPr>
          <p:cNvPr id="11" name="Picture 4" descr="http://u.b5z.net/i/u/10211455/i/business_binder_pa_4298.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545" y="4932735"/>
            <a:ext cx="1800200" cy="213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67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7545016" cy="1143000"/>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r" rtl="1"/>
            <a:r>
              <a:rPr lang="he-IL" dirty="0" smtClean="0">
                <a:latin typeface="David" panose="020E0502060401010101" pitchFamily="34" charset="-79"/>
                <a:cs typeface="David" panose="020E0502060401010101" pitchFamily="34" charset="-79"/>
              </a:rPr>
              <a:t>עילת אי צמצום חדלות פירעון</a:t>
            </a:r>
            <a:endParaRPr lang="he-IL" dirty="0">
              <a:latin typeface="David" panose="020E0502060401010101" pitchFamily="34" charset="-79"/>
              <a:cs typeface="David" panose="020E0502060401010101" pitchFamily="34" charset="-79"/>
            </a:endParaRPr>
          </a:p>
        </p:txBody>
      </p:sp>
      <p:sp>
        <p:nvSpPr>
          <p:cNvPr id="5" name="Content Placeholder 2"/>
          <p:cNvSpPr>
            <a:spLocks noGrp="1"/>
          </p:cNvSpPr>
          <p:nvPr>
            <p:ph idx="1"/>
          </p:nvPr>
        </p:nvSpPr>
        <p:spPr>
          <a:xfrm>
            <a:off x="251520" y="1124744"/>
            <a:ext cx="8712968" cy="4464496"/>
          </a:xfrm>
        </p:spPr>
        <p:txBody>
          <a:bodyPr>
            <a:normAutofit/>
          </a:bodyPr>
          <a:lstStyle/>
          <a:p>
            <a:pPr marL="360363" indent="-360363" algn="just" rtl="1">
              <a:buFont typeface="Arial" panose="020B0604020202020204" pitchFamily="34" charset="0"/>
              <a:buChar char="•"/>
            </a:pPr>
            <a:r>
              <a:rPr lang="he-IL" sz="1800" b="1" dirty="0" smtClean="0">
                <a:latin typeface="David" panose="020E0502060401010101" pitchFamily="34" charset="-79"/>
                <a:cs typeface="David" panose="020E0502060401010101" pitchFamily="34" charset="-79"/>
              </a:rPr>
              <a:t>המתח המובנה </a:t>
            </a:r>
            <a:r>
              <a:rPr lang="he-IL" sz="1800" dirty="0" smtClean="0">
                <a:latin typeface="David" panose="020E0502060401010101" pitchFamily="34" charset="-79"/>
                <a:cs typeface="David" panose="020E0502060401010101" pitchFamily="34" charset="-79"/>
              </a:rPr>
              <a:t>באזור חדלות פירעון – בעל השליטה מבקש למשוך זמן על חשבון הנושים.</a:t>
            </a:r>
          </a:p>
          <a:p>
            <a:pPr marL="0" indent="0" algn="just" rtl="1">
              <a:buNone/>
            </a:pPr>
            <a:endParaRPr lang="he-IL" sz="1800" dirty="0" smtClean="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חוק </a:t>
            </a:r>
            <a:r>
              <a:rPr lang="he-IL" sz="1800" dirty="0" smtClean="0">
                <a:latin typeface="David" panose="020E0502060401010101" pitchFamily="34" charset="-79"/>
                <a:cs typeface="David" panose="020E0502060401010101" pitchFamily="34" charset="-79"/>
              </a:rPr>
              <a:t>חדלות הפירעון </a:t>
            </a:r>
            <a:r>
              <a:rPr lang="he-IL" sz="1800" dirty="0" smtClean="0">
                <a:latin typeface="David" panose="020E0502060401010101" pitchFamily="34" charset="-79"/>
                <a:cs typeface="David" panose="020E0502060401010101" pitchFamily="34" charset="-79"/>
              </a:rPr>
              <a:t>החדש קובע במפורש עילת תביעה כנגד דירקטורים של חברה חדלת פירעון שלא </a:t>
            </a:r>
            <a:r>
              <a:rPr lang="he-IL" sz="1800" dirty="0" smtClean="0">
                <a:latin typeface="David" panose="020E0502060401010101" pitchFamily="34" charset="-79"/>
                <a:cs typeface="David" panose="020E0502060401010101" pitchFamily="34" charset="-79"/>
              </a:rPr>
              <a:t>פעלו לצמצום </a:t>
            </a:r>
            <a:r>
              <a:rPr lang="he-IL" sz="1800" dirty="0" smtClean="0">
                <a:latin typeface="David" panose="020E0502060401010101" pitchFamily="34" charset="-79"/>
                <a:cs typeface="David" panose="020E0502060401010101" pitchFamily="34" charset="-79"/>
              </a:rPr>
              <a:t>חדלות הפירעון. [ס' 288]</a:t>
            </a:r>
          </a:p>
          <a:p>
            <a:pPr marL="0" indent="0" algn="just" rtl="1">
              <a:buNone/>
            </a:pPr>
            <a:endParaRPr lang="he-IL" sz="1800" dirty="0">
              <a:latin typeface="David" panose="020E0502060401010101" pitchFamily="34" charset="-79"/>
              <a:cs typeface="David" panose="020E0502060401010101" pitchFamily="34" charset="-79"/>
            </a:endParaRPr>
          </a:p>
          <a:p>
            <a:pPr marL="360363" algn="just" rtl="1">
              <a:buNone/>
            </a:pPr>
            <a:r>
              <a:rPr lang="he-IL" sz="1800" dirty="0" smtClean="0">
                <a:latin typeface="David" panose="020E0502060401010101" pitchFamily="34" charset="-79"/>
                <a:cs typeface="David" panose="020E0502060401010101" pitchFamily="34" charset="-79"/>
              </a:rPr>
              <a:t>"</a:t>
            </a:r>
            <a:r>
              <a:rPr lang="he-IL" sz="1500" dirty="0" smtClean="0">
                <a:latin typeface="David" panose="020E0502060401010101" pitchFamily="34" charset="-79"/>
                <a:cs typeface="David" panose="020E0502060401010101" pitchFamily="34" charset="-79"/>
              </a:rPr>
              <a:t>ידע </a:t>
            </a:r>
            <a:r>
              <a:rPr lang="he-IL" sz="1500" dirty="0">
                <a:latin typeface="David" panose="020E0502060401010101" pitchFamily="34" charset="-79"/>
                <a:cs typeface="David" panose="020E0502060401010101" pitchFamily="34" charset="-79"/>
              </a:rPr>
              <a:t>דירקטור או מנהל כללי או היה עליו לדעת כי התאגיד נמצא בחדלות פירעון </a:t>
            </a:r>
            <a:r>
              <a:rPr lang="he-IL" sz="1500" b="1" dirty="0">
                <a:latin typeface="David" panose="020E0502060401010101" pitchFamily="34" charset="-79"/>
                <a:cs typeface="David" panose="020E0502060401010101" pitchFamily="34" charset="-79"/>
              </a:rPr>
              <a:t>ולא נקט אמצעים </a:t>
            </a:r>
            <a:r>
              <a:rPr lang="he-IL" sz="1500" b="1" dirty="0" smtClean="0">
                <a:latin typeface="David" panose="020E0502060401010101" pitchFamily="34" charset="-79"/>
                <a:cs typeface="David" panose="020E0502060401010101" pitchFamily="34" charset="-79"/>
              </a:rPr>
              <a:t>סבירים לצמצום </a:t>
            </a:r>
            <a:r>
              <a:rPr lang="en-US" sz="1500" b="1" dirty="0" smtClean="0">
                <a:latin typeface="David" panose="020E0502060401010101" pitchFamily="34" charset="-79"/>
                <a:cs typeface="David" panose="020E0502060401010101" pitchFamily="34" charset="-79"/>
              </a:rPr>
              <a:t>    </a:t>
            </a:r>
            <a:r>
              <a:rPr lang="he-IL" sz="1500" b="1" dirty="0" smtClean="0">
                <a:latin typeface="David" panose="020E0502060401010101" pitchFamily="34" charset="-79"/>
                <a:cs typeface="David" panose="020E0502060401010101" pitchFamily="34" charset="-79"/>
              </a:rPr>
              <a:t>היקפה</a:t>
            </a:r>
            <a:r>
              <a:rPr lang="he-IL" sz="1500" dirty="0">
                <a:latin typeface="David" panose="020E0502060401010101" pitchFamily="34" charset="-79"/>
                <a:cs typeface="David" panose="020E0502060401010101" pitchFamily="34" charset="-79"/>
              </a:rPr>
              <a:t>, רשאי בית המשפט, לבקשת הנאמן או הממונה, לאחר מתן הצו לפתיחת </a:t>
            </a:r>
            <a:r>
              <a:rPr lang="he-IL" sz="1500" dirty="0" smtClean="0">
                <a:latin typeface="David" panose="020E0502060401010101" pitchFamily="34" charset="-79"/>
                <a:cs typeface="David" panose="020E0502060401010101" pitchFamily="34" charset="-79"/>
              </a:rPr>
              <a:t>הליכים </a:t>
            </a:r>
            <a:r>
              <a:rPr lang="he-IL" sz="1500" dirty="0">
                <a:latin typeface="David" panose="020E0502060401010101" pitchFamily="34" charset="-79"/>
                <a:cs typeface="David" panose="020E0502060401010101" pitchFamily="34" charset="-79"/>
              </a:rPr>
              <a:t>לגבי התאגיד, להורות כי </a:t>
            </a:r>
            <a:r>
              <a:rPr lang="en-US" sz="1500" dirty="0" smtClean="0">
                <a:latin typeface="David" panose="020E0502060401010101" pitchFamily="34" charset="-79"/>
                <a:cs typeface="David" panose="020E0502060401010101" pitchFamily="34" charset="-79"/>
              </a:rPr>
              <a:t>        </a:t>
            </a:r>
            <a:r>
              <a:rPr lang="he-IL" sz="1500" dirty="0" smtClean="0">
                <a:latin typeface="David" panose="020E0502060401010101" pitchFamily="34" charset="-79"/>
                <a:cs typeface="David" panose="020E0502060401010101" pitchFamily="34" charset="-79"/>
              </a:rPr>
              <a:t>הדירקטור </a:t>
            </a:r>
            <a:r>
              <a:rPr lang="he-IL" sz="1500" dirty="0">
                <a:latin typeface="David" panose="020E0502060401010101" pitchFamily="34" charset="-79"/>
                <a:cs typeface="David" panose="020E0502060401010101" pitchFamily="34" charset="-79"/>
              </a:rPr>
              <a:t>או המנהל הכללי יישא באחריות כלפי התאגיד לנזקים </a:t>
            </a:r>
            <a:r>
              <a:rPr lang="he-IL" sz="1500" dirty="0" smtClean="0">
                <a:latin typeface="David" panose="020E0502060401010101" pitchFamily="34" charset="-79"/>
                <a:cs typeface="David" panose="020E0502060401010101" pitchFamily="34" charset="-79"/>
              </a:rPr>
              <a:t>שנגרמו </a:t>
            </a:r>
            <a:r>
              <a:rPr lang="he-IL" sz="1500" dirty="0">
                <a:latin typeface="David" panose="020E0502060401010101" pitchFamily="34" charset="-79"/>
                <a:cs typeface="David" panose="020E0502060401010101" pitchFamily="34" charset="-79"/>
              </a:rPr>
              <a:t>לנושי התאגיד בשל </a:t>
            </a:r>
            <a:r>
              <a:rPr lang="he-IL" sz="1500" dirty="0" smtClean="0">
                <a:latin typeface="David" panose="020E0502060401010101" pitchFamily="34" charset="-79"/>
                <a:cs typeface="David" panose="020E0502060401010101" pitchFamily="34" charset="-79"/>
              </a:rPr>
              <a:t>מחדלו."</a:t>
            </a:r>
          </a:p>
          <a:p>
            <a:pPr algn="just" rtl="1"/>
            <a:endParaRPr lang="he-IL" sz="1800" dirty="0" smtClean="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גם כיום נראה כי יש אחריות כזו. כך לפי דעת מלומדים.</a:t>
            </a:r>
          </a:p>
          <a:p>
            <a:pPr marL="360363" indent="-360363" algn="just" rtl="1">
              <a:buFont typeface="Arial" panose="020B0604020202020204" pitchFamily="34" charset="0"/>
              <a:buChar char="•"/>
            </a:pPr>
            <a:endParaRPr lang="he-IL" sz="1800" dirty="0">
              <a:latin typeface="David" panose="020E0502060401010101" pitchFamily="34" charset="-79"/>
              <a:cs typeface="David" panose="020E0502060401010101" pitchFamily="34" charset="-79"/>
            </a:endParaRPr>
          </a:p>
          <a:p>
            <a:pPr marL="360363" indent="-360363" algn="just" rtl="1">
              <a:buFont typeface="Arial" panose="020B0604020202020204" pitchFamily="34" charset="0"/>
              <a:buChar char="•"/>
            </a:pPr>
            <a:r>
              <a:rPr lang="he-IL" sz="1800" dirty="0">
                <a:latin typeface="David" panose="020E0502060401010101" pitchFamily="34" charset="-79"/>
                <a:cs typeface="David" panose="020E0502060401010101" pitchFamily="34" charset="-79"/>
              </a:rPr>
              <a:t>החוק גם קובע כי </a:t>
            </a:r>
            <a:r>
              <a:rPr lang="he-IL" sz="1800" b="1" dirty="0">
                <a:latin typeface="David" panose="020E0502060401010101" pitchFamily="34" charset="-79"/>
                <a:cs typeface="David" panose="020E0502060401010101" pitchFamily="34" charset="-79"/>
              </a:rPr>
              <a:t>לא ניתן </a:t>
            </a:r>
            <a:r>
              <a:rPr lang="he-IL" sz="1800" dirty="0">
                <a:latin typeface="David" panose="020E0502060401010101" pitchFamily="34" charset="-79"/>
                <a:cs typeface="David" panose="020E0502060401010101" pitchFamily="34" charset="-79"/>
              </a:rPr>
              <a:t>לפטור דירקטור </a:t>
            </a:r>
            <a:r>
              <a:rPr lang="he-IL" sz="1800" dirty="0" smtClean="0">
                <a:latin typeface="David" panose="020E0502060401010101" pitchFamily="34" charset="-79"/>
                <a:cs typeface="David" panose="020E0502060401010101" pitchFamily="34" charset="-79"/>
              </a:rPr>
              <a:t>מאחריות זו </a:t>
            </a:r>
            <a:r>
              <a:rPr lang="he-IL" sz="1800" dirty="0">
                <a:latin typeface="David" panose="020E0502060401010101" pitchFamily="34" charset="-79"/>
                <a:cs typeface="David" panose="020E0502060401010101" pitchFamily="34" charset="-79"/>
              </a:rPr>
              <a:t>או לתת כנגדה שיפוי [</a:t>
            </a:r>
            <a:r>
              <a:rPr lang="he-IL" sz="1800" dirty="0" err="1">
                <a:latin typeface="David" panose="020E0502060401010101" pitchFamily="34" charset="-79"/>
                <a:cs typeface="David" panose="020E0502060401010101" pitchFamily="34" charset="-79"/>
              </a:rPr>
              <a:t>ס"ק</a:t>
            </a:r>
            <a:r>
              <a:rPr lang="he-IL" sz="1800" dirty="0">
                <a:latin typeface="David" panose="020E0502060401010101" pitchFamily="34" charset="-79"/>
                <a:cs typeface="David" panose="020E0502060401010101" pitchFamily="34" charset="-79"/>
              </a:rPr>
              <a:t> (ג</a:t>
            </a:r>
            <a:r>
              <a:rPr lang="he-IL" sz="1800" dirty="0" smtClean="0">
                <a:latin typeface="David" panose="020E0502060401010101" pitchFamily="34" charset="-79"/>
                <a:cs typeface="David" panose="020E0502060401010101" pitchFamily="34" charset="-79"/>
              </a:rPr>
              <a:t>)].</a:t>
            </a: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37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2" end="2"/>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1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4" end="4"/>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p:cTn id="22"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6" end="6"/>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p:cTn id="27" dur="1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28" dur="1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2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ארדינסט בן נת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25344"/>
            <a:ext cx="1145497" cy="2160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63488" y="0"/>
            <a:ext cx="7545016" cy="1143000"/>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ctr" rtl="1"/>
            <a:r>
              <a:rPr lang="he-IL" dirty="0" smtClean="0">
                <a:latin typeface="David" panose="020E0502060401010101" pitchFamily="34" charset="-79"/>
                <a:cs typeface="David" panose="020E0502060401010101" pitchFamily="34" charset="-79"/>
              </a:rPr>
              <a:t>עילת אי צמצום חדלות פירעון </a:t>
            </a:r>
            <a:r>
              <a:rPr lang="he-IL" sz="2000" dirty="0" smtClean="0">
                <a:latin typeface="David" panose="020E0502060401010101" pitchFamily="34" charset="-79"/>
                <a:cs typeface="David" panose="020E0502060401010101" pitchFamily="34" charset="-79"/>
              </a:rPr>
              <a:t>(המשך)</a:t>
            </a:r>
            <a:endParaRPr lang="he-IL" sz="2000" dirty="0">
              <a:latin typeface="David" panose="020E0502060401010101" pitchFamily="34" charset="-79"/>
              <a:cs typeface="David" panose="020E0502060401010101" pitchFamily="34" charset="-79"/>
            </a:endParaRPr>
          </a:p>
        </p:txBody>
      </p:sp>
      <p:sp>
        <p:nvSpPr>
          <p:cNvPr id="6" name="Content Placeholder 2"/>
          <p:cNvSpPr>
            <a:spLocks noGrp="1"/>
          </p:cNvSpPr>
          <p:nvPr>
            <p:ph idx="1"/>
          </p:nvPr>
        </p:nvSpPr>
        <p:spPr>
          <a:xfrm>
            <a:off x="1691680" y="1196752"/>
            <a:ext cx="7401000" cy="2952328"/>
          </a:xfrm>
        </p:spPr>
        <p:txBody>
          <a:bodyPr>
            <a:normAutofit/>
          </a:bodyPr>
          <a:lstStyle/>
          <a:p>
            <a:pPr marL="285750" indent="-285750" algn="just" rtl="1">
              <a:lnSpc>
                <a:spcPct val="150000"/>
              </a:lnSpc>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החוק </a:t>
            </a:r>
            <a:r>
              <a:rPr lang="he-IL" sz="1800" dirty="0">
                <a:latin typeface="David" panose="020E0502060401010101" pitchFamily="34" charset="-79"/>
                <a:cs typeface="David" panose="020E0502060401010101" pitchFamily="34" charset="-79"/>
              </a:rPr>
              <a:t>קובע כי </a:t>
            </a:r>
            <a:r>
              <a:rPr lang="he-IL" sz="1800" b="1" dirty="0">
                <a:latin typeface="David" panose="020E0502060401010101" pitchFamily="34" charset="-79"/>
                <a:cs typeface="David" panose="020E0502060401010101" pitchFamily="34" charset="-79"/>
              </a:rPr>
              <a:t>חזקה על דירקטור כי פעל לצמצום חדלות הפירעון </a:t>
            </a:r>
            <a:r>
              <a:rPr lang="he-IL" sz="1800" dirty="0">
                <a:latin typeface="David" panose="020E0502060401010101" pitchFamily="34" charset="-79"/>
                <a:cs typeface="David" panose="020E0502060401010101" pitchFamily="34" charset="-79"/>
              </a:rPr>
              <a:t>אם פעל כדי </a:t>
            </a:r>
            <a:r>
              <a:rPr lang="he-IL" sz="1800" dirty="0" smtClean="0">
                <a:latin typeface="David" panose="020E0502060401010101" pitchFamily="34" charset="-79"/>
                <a:cs typeface="David" panose="020E0502060401010101" pitchFamily="34" charset="-79"/>
              </a:rPr>
              <a:t>        שהתאגיד יפתח בהליכי </a:t>
            </a:r>
            <a:r>
              <a:rPr lang="he-IL" sz="1800" dirty="0">
                <a:latin typeface="David" panose="020E0502060401010101" pitchFamily="34" charset="-79"/>
                <a:cs typeface="David" panose="020E0502060401010101" pitchFamily="34" charset="-79"/>
              </a:rPr>
              <a:t>חדלות </a:t>
            </a:r>
            <a:r>
              <a:rPr lang="he-IL" sz="1800" dirty="0" smtClean="0">
                <a:latin typeface="David" panose="020E0502060401010101" pitchFamily="34" charset="-79"/>
                <a:cs typeface="David" panose="020E0502060401010101" pitchFamily="34" charset="-79"/>
              </a:rPr>
              <a:t>פירעון </a:t>
            </a:r>
            <a:r>
              <a:rPr lang="he-IL" sz="1800" dirty="0">
                <a:latin typeface="David" panose="020E0502060401010101" pitchFamily="34" charset="-79"/>
                <a:cs typeface="David" panose="020E0502060401010101" pitchFamily="34" charset="-79"/>
              </a:rPr>
              <a:t>או ינהל משא ומתן עם הנושים או יקבל סיוע </a:t>
            </a:r>
            <a:r>
              <a:rPr lang="he-IL" sz="1800" dirty="0" smtClean="0">
                <a:latin typeface="David" panose="020E0502060401010101" pitchFamily="34" charset="-79"/>
                <a:cs typeface="David" panose="020E0502060401010101" pitchFamily="34" charset="-79"/>
              </a:rPr>
              <a:t>        מגורמים </a:t>
            </a:r>
            <a:r>
              <a:rPr lang="he-IL" sz="1800" dirty="0">
                <a:latin typeface="David" panose="020E0502060401010101" pitchFamily="34" charset="-79"/>
                <a:cs typeface="David" panose="020E0502060401010101" pitchFamily="34" charset="-79"/>
              </a:rPr>
              <a:t>המתמחים </a:t>
            </a:r>
            <a:r>
              <a:rPr lang="he-IL" sz="1800" dirty="0" smtClean="0">
                <a:latin typeface="David" panose="020E0502060401010101" pitchFamily="34" charset="-79"/>
                <a:cs typeface="David" panose="020E0502060401010101" pitchFamily="34" charset="-79"/>
              </a:rPr>
              <a:t>בשיקום </a:t>
            </a:r>
            <a:r>
              <a:rPr lang="he-IL" sz="1800" dirty="0">
                <a:latin typeface="David" panose="020E0502060401010101" pitchFamily="34" charset="-79"/>
                <a:cs typeface="David" panose="020E0502060401010101" pitchFamily="34" charset="-79"/>
              </a:rPr>
              <a:t>[</a:t>
            </a:r>
            <a:r>
              <a:rPr lang="he-IL" sz="1800" dirty="0" err="1">
                <a:latin typeface="David" panose="020E0502060401010101" pitchFamily="34" charset="-79"/>
                <a:cs typeface="David" panose="020E0502060401010101" pitchFamily="34" charset="-79"/>
              </a:rPr>
              <a:t>ס"ק</a:t>
            </a:r>
            <a:r>
              <a:rPr lang="he-IL" sz="1800" dirty="0">
                <a:latin typeface="David" panose="020E0502060401010101" pitchFamily="34" charset="-79"/>
                <a:cs typeface="David" panose="020E0502060401010101" pitchFamily="34" charset="-79"/>
              </a:rPr>
              <a:t> (ב</a:t>
            </a:r>
            <a:r>
              <a:rPr lang="he-IL" sz="1800" dirty="0" smtClean="0">
                <a:latin typeface="David" panose="020E0502060401010101" pitchFamily="34" charset="-79"/>
                <a:cs typeface="David" panose="020E0502060401010101" pitchFamily="34" charset="-79"/>
              </a:rPr>
              <a:t>)].</a:t>
            </a:r>
          </a:p>
          <a:p>
            <a:pPr algn="just" rtl="1">
              <a:lnSpc>
                <a:spcPct val="150000"/>
              </a:lnSpc>
            </a:pPr>
            <a:endParaRPr lang="he-IL" sz="1800" dirty="0" smtClean="0">
              <a:latin typeface="David" panose="020E0502060401010101" pitchFamily="34" charset="-79"/>
              <a:cs typeface="David" panose="020E0502060401010101" pitchFamily="34" charset="-79"/>
            </a:endParaRPr>
          </a:p>
          <a:p>
            <a:pPr marL="360363" indent="-360363" algn="just" rtl="1">
              <a:lnSpc>
                <a:spcPct val="150000"/>
              </a:lnSpc>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וכן - כי </a:t>
            </a:r>
            <a:r>
              <a:rPr lang="he-IL" sz="1800" b="1" dirty="0" smtClean="0">
                <a:latin typeface="David" panose="020E0502060401010101" pitchFamily="34" charset="-79"/>
                <a:cs typeface="David" panose="020E0502060401010101" pitchFamily="34" charset="-79"/>
              </a:rPr>
              <a:t>לא תקום לדירקטור חבות </a:t>
            </a:r>
            <a:r>
              <a:rPr lang="he-IL" sz="1800" dirty="0" smtClean="0">
                <a:latin typeface="David" panose="020E0502060401010101" pitchFamily="34" charset="-79"/>
                <a:cs typeface="David" panose="020E0502060401010101" pitchFamily="34" charset="-79"/>
              </a:rPr>
              <a:t>אם הסתמך בתום לב על מידע לפיו התאגיד אינו בחדלות </a:t>
            </a:r>
            <a:r>
              <a:rPr lang="he-IL" sz="1800" dirty="0" err="1" smtClean="0">
                <a:latin typeface="David" panose="020E0502060401010101" pitchFamily="34" charset="-79"/>
                <a:cs typeface="David" panose="020E0502060401010101" pitchFamily="34" charset="-79"/>
              </a:rPr>
              <a:t>פרעון</a:t>
            </a:r>
            <a:r>
              <a:rPr lang="he-IL" sz="1800" dirty="0" smtClean="0">
                <a:latin typeface="David" panose="020E0502060401010101" pitchFamily="34" charset="-79"/>
                <a:cs typeface="David" panose="020E0502060401010101" pitchFamily="34" charset="-79"/>
              </a:rPr>
              <a:t> [</a:t>
            </a:r>
            <a:r>
              <a:rPr lang="he-IL" sz="1800" dirty="0" err="1" smtClean="0">
                <a:latin typeface="David" panose="020E0502060401010101" pitchFamily="34" charset="-79"/>
                <a:cs typeface="David" panose="020E0502060401010101" pitchFamily="34" charset="-79"/>
              </a:rPr>
              <a:t>ס"ק</a:t>
            </a:r>
            <a:r>
              <a:rPr lang="he-IL" sz="1800" dirty="0" smtClean="0">
                <a:latin typeface="David" panose="020E0502060401010101" pitchFamily="34" charset="-79"/>
                <a:cs typeface="David" panose="020E0502060401010101" pitchFamily="34" charset="-79"/>
              </a:rPr>
              <a:t> (ד)].</a:t>
            </a:r>
            <a:endParaRPr lang="he-IL" sz="1800" dirty="0">
              <a:latin typeface="David" panose="020E0502060401010101" pitchFamily="34" charset="-79"/>
              <a:cs typeface="David" panose="020E0502060401010101" pitchFamily="34" charset="-79"/>
            </a:endParaRPr>
          </a:p>
        </p:txBody>
      </p:sp>
      <p:pic>
        <p:nvPicPr>
          <p:cNvPr id="7" name="Picture 2" descr="Related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421103"/>
            <a:ext cx="1152128"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958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730559" y="44624"/>
            <a:ext cx="7585857" cy="1052736"/>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ctr" rtl="1"/>
            <a:r>
              <a:rPr lang="he-IL" dirty="0">
                <a:latin typeface="David" panose="020E0502060401010101" pitchFamily="34" charset="-79"/>
                <a:cs typeface="David" panose="020E0502060401010101" pitchFamily="34" charset="-79"/>
              </a:rPr>
              <a:t>עילת מימון דק [אפרוחי הצפון]</a:t>
            </a:r>
          </a:p>
        </p:txBody>
      </p:sp>
      <p:sp>
        <p:nvSpPr>
          <p:cNvPr id="6" name="מציין מיקום תוכן 2"/>
          <p:cNvSpPr>
            <a:spLocks noGrp="1"/>
          </p:cNvSpPr>
          <p:nvPr>
            <p:ph idx="1"/>
          </p:nvPr>
        </p:nvSpPr>
        <p:spPr>
          <a:xfrm>
            <a:off x="251520" y="1268760"/>
            <a:ext cx="8712968" cy="4896544"/>
          </a:xfrm>
        </p:spPr>
        <p:txBody>
          <a:bodyPr>
            <a:normAutofit/>
          </a:bodyPr>
          <a:lstStyle/>
          <a:p>
            <a:pPr marL="0" indent="0" algn="r" rtl="1">
              <a:lnSpc>
                <a:spcPct val="120000"/>
              </a:lnSpc>
              <a:spcBef>
                <a:spcPts val="600"/>
              </a:spcBef>
              <a:spcAft>
                <a:spcPts val="600"/>
              </a:spcAft>
              <a:buNone/>
            </a:pPr>
            <a:r>
              <a:rPr lang="he-IL" sz="1800" dirty="0" smtClean="0">
                <a:latin typeface="David" panose="020E0502060401010101" pitchFamily="34" charset="-79"/>
                <a:cs typeface="David" panose="020E0502060401010101" pitchFamily="34" charset="-79"/>
              </a:rPr>
              <a:t>"</a:t>
            </a:r>
            <a:r>
              <a:rPr lang="he-IL" sz="1800" b="1" dirty="0" smtClean="0">
                <a:latin typeface="David" panose="020E0502060401010101" pitchFamily="34" charset="-79"/>
                <a:cs typeface="David" panose="020E0502060401010101" pitchFamily="34" charset="-79"/>
              </a:rPr>
              <a:t>על </a:t>
            </a:r>
            <a:r>
              <a:rPr lang="he-IL" sz="1800" b="1" dirty="0">
                <a:latin typeface="David" panose="020E0502060401010101" pitchFamily="34" charset="-79"/>
                <a:cs typeface="David" panose="020E0502060401010101" pitchFamily="34" charset="-79"/>
              </a:rPr>
              <a:t>תאגיד חלה חובה בסיסית להבטיח את יכולתו הכספית לעמוד </a:t>
            </a:r>
            <a:r>
              <a:rPr lang="he-IL" sz="1800" b="1" dirty="0" err="1">
                <a:latin typeface="David" panose="020E0502060401010101" pitchFamily="34" charset="-79"/>
                <a:cs typeface="David" panose="020E0502060401010101" pitchFamily="34" charset="-79"/>
              </a:rPr>
              <a:t>בפרעון</a:t>
            </a:r>
            <a:r>
              <a:rPr lang="he-IL" sz="1800" b="1" dirty="0">
                <a:latin typeface="David" panose="020E0502060401010101" pitchFamily="34" charset="-79"/>
                <a:cs typeface="David" panose="020E0502060401010101" pitchFamily="34" charset="-79"/>
              </a:rPr>
              <a:t> חובותיו </a:t>
            </a:r>
            <a:r>
              <a:rPr lang="he-IL" sz="1800" b="1" dirty="0" err="1">
                <a:latin typeface="David" panose="020E0502060401010101" pitchFamily="34" charset="-79"/>
                <a:cs typeface="David" panose="020E0502060401010101" pitchFamily="34" charset="-79"/>
              </a:rPr>
              <a:t>לנושיו</a:t>
            </a:r>
            <a:r>
              <a:rPr lang="he-IL" sz="1800" dirty="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לצורך השגת </a:t>
            </a:r>
            <a:r>
              <a:rPr lang="he-IL" sz="1800" dirty="0">
                <a:latin typeface="David" panose="020E0502060401010101" pitchFamily="34" charset="-79"/>
                <a:cs typeface="David" panose="020E0502060401010101" pitchFamily="34" charset="-79"/>
              </a:rPr>
              <a:t>תכלית זו, נדרשת "כרית בטחון" מספקת בהונה העצמי של חברה, אשר תבטיח את </a:t>
            </a:r>
            <a:r>
              <a:rPr lang="he-IL" sz="1800" dirty="0" err="1">
                <a:latin typeface="David" panose="020E0502060401010101" pitchFamily="34" charset="-79"/>
                <a:cs typeface="David" panose="020E0502060401010101" pitchFamily="34" charset="-79"/>
              </a:rPr>
              <a:t>פרעון</a:t>
            </a:r>
            <a:r>
              <a:rPr lang="he-IL" sz="1800" dirty="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חובות </a:t>
            </a:r>
            <a:r>
              <a:rPr lang="he-IL" sz="1800" dirty="0">
                <a:latin typeface="David" panose="020E0502060401010101" pitchFamily="34" charset="-79"/>
                <a:cs typeface="David" panose="020E0502060401010101" pitchFamily="34" charset="-79"/>
              </a:rPr>
              <a:t>הנושים. "כרית בטחון" זו </a:t>
            </a:r>
            <a:r>
              <a:rPr lang="he-IL" sz="1800" b="1" dirty="0">
                <a:latin typeface="David" panose="020E0502060401010101" pitchFamily="34" charset="-79"/>
                <a:cs typeface="David" panose="020E0502060401010101" pitchFamily="34" charset="-79"/>
              </a:rPr>
              <a:t>משמעה קיום יחס נאות בין נכסי החברה לבין התחייבויותיה, </a:t>
            </a:r>
            <a:r>
              <a:rPr lang="he-IL" sz="1800" dirty="0">
                <a:latin typeface="David" panose="020E0502060401010101" pitchFamily="34" charset="-79"/>
                <a:cs typeface="David" panose="020E0502060401010101" pitchFamily="34" charset="-79"/>
              </a:rPr>
              <a:t>הן </a:t>
            </a:r>
            <a:r>
              <a:rPr lang="he-IL" sz="1800" dirty="0" smtClean="0">
                <a:latin typeface="David" panose="020E0502060401010101" pitchFamily="34" charset="-79"/>
                <a:cs typeface="David" panose="020E0502060401010101" pitchFamily="34" charset="-79"/>
              </a:rPr>
              <a:t>בשלב </a:t>
            </a:r>
            <a:r>
              <a:rPr lang="he-IL" sz="1800" dirty="0">
                <a:latin typeface="David" panose="020E0502060401010101" pitchFamily="34" charset="-79"/>
                <a:cs typeface="David" panose="020E0502060401010101" pitchFamily="34" charset="-79"/>
              </a:rPr>
              <a:t>הפתיחה </a:t>
            </a:r>
            <a:r>
              <a:rPr lang="he-IL" sz="1800" dirty="0" smtClean="0">
                <a:latin typeface="David" panose="020E0502060401010101" pitchFamily="34" charset="-79"/>
                <a:cs typeface="David" panose="020E0502060401010101" pitchFamily="34" charset="-79"/>
              </a:rPr>
              <a:t>       בעסקים </a:t>
            </a:r>
            <a:r>
              <a:rPr lang="he-IL" sz="1800" dirty="0">
                <a:latin typeface="David" panose="020E0502060401010101" pitchFamily="34" charset="-79"/>
                <a:cs typeface="David" panose="020E0502060401010101" pitchFamily="34" charset="-79"/>
              </a:rPr>
              <a:t>והן במהלך פעילותה של החברה, בדרך העסקים הרגילה. </a:t>
            </a:r>
            <a:r>
              <a:rPr lang="he-IL" sz="1800" dirty="0" smtClean="0">
                <a:latin typeface="David" panose="020E0502060401010101" pitchFamily="34" charset="-79"/>
                <a:cs typeface="David" panose="020E0502060401010101" pitchFamily="34" charset="-79"/>
              </a:rPr>
              <a:t>"</a:t>
            </a:r>
          </a:p>
          <a:p>
            <a:pPr marL="0" indent="0" algn="r" rtl="1">
              <a:lnSpc>
                <a:spcPct val="120000"/>
              </a:lnSpc>
              <a:spcBef>
                <a:spcPts val="600"/>
              </a:spcBef>
              <a:spcAft>
                <a:spcPts val="600"/>
              </a:spcAft>
              <a:buNone/>
            </a:pPr>
            <a:r>
              <a:rPr lang="he-IL" sz="1800" dirty="0">
                <a:latin typeface="David" panose="020E0502060401010101" pitchFamily="34" charset="-79"/>
                <a:cs typeface="David" panose="020E0502060401010101" pitchFamily="34" charset="-79"/>
              </a:rPr>
              <a:t> </a:t>
            </a:r>
            <a:endParaRPr lang="en-US" sz="1800" dirty="0" smtClean="0">
              <a:latin typeface="David" panose="020E0502060401010101" pitchFamily="34" charset="-79"/>
              <a:cs typeface="David" panose="020E0502060401010101" pitchFamily="34" charset="-79"/>
            </a:endParaRPr>
          </a:p>
          <a:p>
            <a:pPr marL="0" indent="0" algn="r" rtl="1">
              <a:lnSpc>
                <a:spcPct val="120000"/>
              </a:lnSpc>
              <a:spcBef>
                <a:spcPts val="600"/>
              </a:spcBef>
              <a:spcAft>
                <a:spcPts val="600"/>
              </a:spcAft>
              <a:buNone/>
            </a:pPr>
            <a:r>
              <a:rPr lang="he-IL" sz="1800" i="1" dirty="0" smtClean="0">
                <a:latin typeface="David" panose="020E0502060401010101" pitchFamily="34" charset="-79"/>
                <a:cs typeface="David" panose="020E0502060401010101" pitchFamily="34" charset="-79"/>
              </a:rPr>
              <a:t>"בצד חשיבותם של עקרונות החופש התאגידי, האישיות הנפרדת והאחריות המוגבלת של התאגיד, 	    </a:t>
            </a:r>
            <a:r>
              <a:rPr lang="he-IL" sz="1800" b="1" i="1" dirty="0" smtClean="0">
                <a:latin typeface="David" panose="020E0502060401010101" pitchFamily="34" charset="-79"/>
                <a:cs typeface="David" panose="020E0502060401010101" pitchFamily="34" charset="-79"/>
              </a:rPr>
              <a:t>עומדת חובתם </a:t>
            </a:r>
            <a:r>
              <a:rPr lang="he-IL" sz="1800" i="1" dirty="0" smtClean="0">
                <a:latin typeface="David" panose="020E0502060401010101" pitchFamily="34" charset="-79"/>
                <a:cs typeface="David" panose="020E0502060401010101" pitchFamily="34" charset="-79"/>
              </a:rPr>
              <a:t>של בעלי המניות</a:t>
            </a:r>
            <a:r>
              <a:rPr lang="he-IL" sz="1800" b="1" i="1" dirty="0" smtClean="0">
                <a:latin typeface="David" panose="020E0502060401010101" pitchFamily="34" charset="-79"/>
                <a:cs typeface="David" panose="020E0502060401010101" pitchFamily="34" charset="-79"/>
              </a:rPr>
              <a:t> ומנהלי החברה</a:t>
            </a:r>
            <a:r>
              <a:rPr lang="he-IL" sz="1800" i="1" dirty="0" smtClean="0">
                <a:latin typeface="David" panose="020E0502060401010101" pitchFamily="34" charset="-79"/>
                <a:cs typeface="David" panose="020E0502060401010101" pitchFamily="34" charset="-79"/>
              </a:rPr>
              <a:t> להימנע מעשיית שימוש לרעה ביתרונות הגדולים 	    שעקרונות אלה מקנים להם. לצד מרכזיותם של עקרונות היסוד התאגידיים, עומדות זכויותיהם של </a:t>
            </a:r>
            <a:r>
              <a:rPr lang="en-US" sz="1800" i="1" dirty="0" smtClean="0">
                <a:latin typeface="David" panose="020E0502060401010101" pitchFamily="34" charset="-79"/>
                <a:cs typeface="David" panose="020E0502060401010101" pitchFamily="34" charset="-79"/>
              </a:rPr>
              <a:t> </a:t>
            </a:r>
            <a:r>
              <a:rPr lang="he-IL" sz="1800" i="1" dirty="0" smtClean="0">
                <a:latin typeface="David" panose="020E0502060401010101" pitchFamily="34" charset="-79"/>
                <a:cs typeface="David" panose="020E0502060401010101" pitchFamily="34" charset="-79"/>
              </a:rPr>
              <a:t>	    הנושים </a:t>
            </a:r>
            <a:r>
              <a:rPr lang="he-IL" sz="1800" i="1" dirty="0" err="1" smtClean="0">
                <a:latin typeface="David" panose="020E0502060401010101" pitchFamily="34" charset="-79"/>
                <a:cs typeface="David" panose="020E0502060401010101" pitchFamily="34" charset="-79"/>
              </a:rPr>
              <a:t>לבטחון</a:t>
            </a:r>
            <a:r>
              <a:rPr lang="he-IL" sz="1800" i="1" dirty="0" smtClean="0">
                <a:latin typeface="David" panose="020E0502060401010101" pitchFamily="34" charset="-79"/>
                <a:cs typeface="David" panose="020E0502060401010101" pitchFamily="34" charset="-79"/>
              </a:rPr>
              <a:t> סביר בהתנהלות העסקית עם חברות </a:t>
            </a:r>
            <a:r>
              <a:rPr lang="he-IL" sz="1800" i="1" dirty="0" err="1" smtClean="0">
                <a:latin typeface="David" panose="020E0502060401010101" pitchFamily="34" charset="-79"/>
                <a:cs typeface="David" panose="020E0502060401010101" pitchFamily="34" charset="-79"/>
              </a:rPr>
              <a:t>עימן</a:t>
            </a:r>
            <a:r>
              <a:rPr lang="he-IL" sz="1800" i="1" dirty="0" smtClean="0">
                <a:latin typeface="David" panose="020E0502060401010101" pitchFamily="34" charset="-79"/>
                <a:cs typeface="David" panose="020E0502060401010101" pitchFamily="34" charset="-79"/>
              </a:rPr>
              <a:t> הם מתקשרים, ולהגנה יחסית ראויה על 	     זכותם להיפרע את חובם מהחברה. נדרש </a:t>
            </a:r>
            <a:r>
              <a:rPr lang="he-IL" sz="1800" b="1" i="1" dirty="0" smtClean="0">
                <a:latin typeface="David" panose="020E0502060401010101" pitchFamily="34" charset="-79"/>
                <a:cs typeface="David" panose="020E0502060401010101" pitchFamily="34" charset="-79"/>
              </a:rPr>
              <a:t>איזון ראוי בין שיקולי הצורך בהגנה על החופש התאגידי 	     והאחריות המוגבלת של התאגיד, לבין אינטרס ההגנה הלגיטימי של הנושים החיצוניים כאשר הוא      נפגע בשל מימון דק של החברה שלא ניתן היה להתמודד כראוי נגדו</a:t>
            </a:r>
            <a:r>
              <a:rPr lang="he-IL" sz="1800" i="1" dirty="0" smtClean="0">
                <a:latin typeface="David" panose="020E0502060401010101" pitchFamily="34" charset="-79"/>
                <a:cs typeface="David" panose="020E0502060401010101" pitchFamily="34" charset="-79"/>
              </a:rPr>
              <a:t>. מצב של מימון דק פוגע בזכות </a:t>
            </a:r>
            <a:r>
              <a:rPr lang="en-US" sz="1800" i="1" dirty="0" smtClean="0">
                <a:latin typeface="David" panose="020E0502060401010101" pitchFamily="34" charset="-79"/>
                <a:cs typeface="David" panose="020E0502060401010101" pitchFamily="34" charset="-79"/>
              </a:rPr>
              <a:t>  </a:t>
            </a:r>
            <a:r>
              <a:rPr lang="he-IL" sz="1800" i="1" dirty="0" smtClean="0">
                <a:latin typeface="David" panose="020E0502060401010101" pitchFamily="34" charset="-79"/>
                <a:cs typeface="David" panose="020E0502060401010101" pitchFamily="34" charset="-79"/>
              </a:rPr>
              <a:t>    </a:t>
            </a:r>
            <a:r>
              <a:rPr lang="he-IL" sz="1800" i="1" dirty="0" err="1" smtClean="0">
                <a:latin typeface="David" panose="020E0502060401010101" pitchFamily="34" charset="-79"/>
                <a:cs typeface="David" panose="020E0502060401010101" pitchFamily="34" charset="-79"/>
              </a:rPr>
              <a:t>רכושית</a:t>
            </a:r>
            <a:r>
              <a:rPr lang="he-IL" sz="1800" i="1" dirty="0" smtClean="0">
                <a:latin typeface="David" panose="020E0502060401010101" pitchFamily="34" charset="-79"/>
                <a:cs typeface="David" panose="020E0502060401010101" pitchFamily="34" charset="-79"/>
              </a:rPr>
              <a:t> של הנושים החיצוניים לביטחון נשייתם."</a:t>
            </a:r>
            <a:endParaRPr lang="en-US"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9277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1000"/>
                                        <p:tgtEl>
                                          <p:spTgt spid="6">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downLeft)">
                                      <p:cBhvr>
                                        <p:cTn id="10" dur="1000"/>
                                        <p:tgtEl>
                                          <p:spTgt spid="6">
                                            <p:txEl>
                                              <p:pRg st="1" end="1"/>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trips(downLeft)">
                                      <p:cBhvr>
                                        <p:cTn id="1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ארדינסט בן נת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25344"/>
            <a:ext cx="1145497" cy="216024"/>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תוכן 2"/>
          <p:cNvSpPr>
            <a:spLocks noGrp="1"/>
          </p:cNvSpPr>
          <p:nvPr>
            <p:ph idx="1"/>
          </p:nvPr>
        </p:nvSpPr>
        <p:spPr>
          <a:xfrm>
            <a:off x="1547664" y="1052736"/>
            <a:ext cx="7529314" cy="1656184"/>
          </a:xfrm>
        </p:spPr>
        <p:txBody>
          <a:bodyPr>
            <a:normAutofit/>
          </a:bodyPr>
          <a:lstStyle/>
          <a:p>
            <a:pPr marL="0" indent="0" algn="r" rtl="1">
              <a:lnSpc>
                <a:spcPct val="150000"/>
              </a:lnSpc>
              <a:buNone/>
            </a:pPr>
            <a:r>
              <a:rPr lang="he-IL" sz="1600" b="1" u="sng" dirty="0" smtClean="0">
                <a:latin typeface="David" panose="020E0502060401010101" pitchFamily="34" charset="-79"/>
                <a:cs typeface="David" panose="020E0502060401010101" pitchFamily="34" charset="-79"/>
              </a:rPr>
              <a:t>"מתן </a:t>
            </a:r>
            <a:r>
              <a:rPr lang="he-IL" sz="1600" b="1" u="sng" dirty="0">
                <a:latin typeface="David" panose="020E0502060401010101" pitchFamily="34" charset="-79"/>
                <a:cs typeface="David" panose="020E0502060401010101" pitchFamily="34" charset="-79"/>
              </a:rPr>
              <a:t>הלוואות בעלים בחברה המתנהלת במימון דק</a:t>
            </a:r>
            <a:r>
              <a:rPr lang="he-IL" sz="1600" b="1" dirty="0">
                <a:latin typeface="David" panose="020E0502060401010101" pitchFamily="34" charset="-79"/>
                <a:cs typeface="David" panose="020E0502060401010101" pitchFamily="34" charset="-79"/>
              </a:rPr>
              <a:t>, מסיטה את כספי הבעלים מהשקעה הונית </a:t>
            </a:r>
            <a:r>
              <a:rPr lang="en-US" sz="1600" b="1" dirty="0" smtClean="0">
                <a:latin typeface="David" panose="020E0502060401010101" pitchFamily="34" charset="-79"/>
                <a:cs typeface="David" panose="020E0502060401010101" pitchFamily="34" charset="-79"/>
              </a:rPr>
              <a:t>       </a:t>
            </a:r>
            <a:r>
              <a:rPr lang="he-IL" sz="1600" b="1" dirty="0" smtClean="0">
                <a:latin typeface="David" panose="020E0502060401010101" pitchFamily="34" charset="-79"/>
                <a:cs typeface="David" panose="020E0502060401010101" pitchFamily="34" charset="-79"/>
              </a:rPr>
              <a:t>נדרשת </a:t>
            </a:r>
            <a:r>
              <a:rPr lang="he-IL" sz="1600" b="1" dirty="0">
                <a:latin typeface="David" panose="020E0502060401010101" pitchFamily="34" charset="-79"/>
                <a:cs typeface="David" panose="020E0502060401010101" pitchFamily="34" charset="-79"/>
              </a:rPr>
              <a:t>בחברה, לכספי נשייה מהחברה. מצב זה עלול להגביר את החשש לשימוש בכלי התאגיד </a:t>
            </a:r>
            <a:r>
              <a:rPr lang="en-US" sz="1600" b="1" dirty="0" smtClean="0">
                <a:latin typeface="David" panose="020E0502060401010101" pitchFamily="34" charset="-79"/>
                <a:cs typeface="David" panose="020E0502060401010101" pitchFamily="34" charset="-79"/>
              </a:rPr>
              <a:t>      </a:t>
            </a:r>
            <a:r>
              <a:rPr lang="he-IL" sz="1600" b="1" dirty="0" smtClean="0">
                <a:latin typeface="David" panose="020E0502060401010101" pitchFamily="34" charset="-79"/>
                <a:cs typeface="David" panose="020E0502060401010101" pitchFamily="34" charset="-79"/>
              </a:rPr>
              <a:t>באופן </a:t>
            </a:r>
            <a:r>
              <a:rPr lang="he-IL" sz="1600" b="1" dirty="0">
                <a:latin typeface="David" panose="020E0502060401010101" pitchFamily="34" charset="-79"/>
                <a:cs typeface="David" panose="020E0502060401010101" pitchFamily="34" charset="-79"/>
              </a:rPr>
              <a:t>שיפגע בציבור הנושים, אגב שימוש לא ראוי בעקרון האישיות המשפטית והאחריות </a:t>
            </a:r>
            <a:r>
              <a:rPr lang="en-US" sz="1600" b="1" dirty="0" smtClean="0">
                <a:latin typeface="David" panose="020E0502060401010101" pitchFamily="34" charset="-79"/>
                <a:cs typeface="David" panose="020E0502060401010101" pitchFamily="34" charset="-79"/>
              </a:rPr>
              <a:t>              </a:t>
            </a:r>
            <a:r>
              <a:rPr lang="he-IL" sz="1600" b="1" dirty="0" smtClean="0">
                <a:latin typeface="David" panose="020E0502060401010101" pitchFamily="34" charset="-79"/>
                <a:cs typeface="David" panose="020E0502060401010101" pitchFamily="34" charset="-79"/>
              </a:rPr>
              <a:t>המוגבלת"</a:t>
            </a:r>
            <a:endParaRPr lang="he-IL" sz="1600" dirty="0">
              <a:latin typeface="David" panose="020E0502060401010101" pitchFamily="34" charset="-79"/>
              <a:cs typeface="David" panose="020E0502060401010101" pitchFamily="34" charset="-79"/>
            </a:endParaRPr>
          </a:p>
        </p:txBody>
      </p:sp>
      <p:sp>
        <p:nvSpPr>
          <p:cNvPr id="7" name="כותרת 1"/>
          <p:cNvSpPr txBox="1">
            <a:spLocks/>
          </p:cNvSpPr>
          <p:nvPr/>
        </p:nvSpPr>
        <p:spPr>
          <a:xfrm>
            <a:off x="1547664" y="0"/>
            <a:ext cx="7585857" cy="1052736"/>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ctr" rtl="1"/>
            <a:r>
              <a:rPr lang="he-IL" dirty="0">
                <a:latin typeface="David" panose="020E0502060401010101" pitchFamily="34" charset="-79"/>
                <a:cs typeface="David" panose="020E0502060401010101" pitchFamily="34" charset="-79"/>
              </a:rPr>
              <a:t>עילת מימון דק [אפרוחי הצפון</a:t>
            </a:r>
            <a:r>
              <a:rPr lang="he-IL" dirty="0" smtClean="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(המשך)</a:t>
            </a:r>
            <a:endParaRPr lang="he-IL" sz="2000" dirty="0">
              <a:latin typeface="David" panose="020E0502060401010101" pitchFamily="34" charset="-79"/>
              <a:cs typeface="David" panose="020E0502060401010101" pitchFamily="34" charset="-79"/>
            </a:endParaRPr>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787689"/>
            <a:ext cx="2631682" cy="2335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1000"/>
                                        <p:tgtEl>
                                          <p:spTgt spid="6">
                                            <p:txEl>
                                              <p:pRg st="0" end="0"/>
                                            </p:txEl>
                                          </p:spTgt>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589"/>
            <a:ext cx="7545016" cy="1124155"/>
          </a:xfrm>
        </p:spPr>
        <p:txBody>
          <a:bodyPr/>
          <a:lstStyle/>
          <a:p>
            <a:pPr algn="r" rtl="1"/>
            <a:r>
              <a:rPr lang="he-IL" dirty="0" smtClean="0">
                <a:latin typeface="David" panose="020E0502060401010101" pitchFamily="34" charset="-79"/>
                <a:cs typeface="David" panose="020E0502060401010101" pitchFamily="34" charset="-79"/>
              </a:rPr>
              <a:t>עילות נוספות במגרש חדלות הפירעון</a:t>
            </a:r>
            <a:endParaRPr lang="he-IL" dirty="0">
              <a:latin typeface="David" panose="020E0502060401010101" pitchFamily="34" charset="-79"/>
              <a:cs typeface="David" panose="020E0502060401010101" pitchFamily="34" charset="-79"/>
            </a:endParaRPr>
          </a:p>
        </p:txBody>
      </p:sp>
      <p:sp>
        <p:nvSpPr>
          <p:cNvPr id="6" name="Content Placeholder 2"/>
          <p:cNvSpPr>
            <a:spLocks noGrp="1"/>
          </p:cNvSpPr>
          <p:nvPr>
            <p:ph idx="1"/>
          </p:nvPr>
        </p:nvSpPr>
        <p:spPr>
          <a:xfrm>
            <a:off x="590872" y="1340768"/>
            <a:ext cx="8229600" cy="4525963"/>
          </a:xfrm>
        </p:spPr>
        <p:txBody>
          <a:bodyPr>
            <a:normAutofit/>
          </a:bodyPr>
          <a:lstStyle/>
          <a:p>
            <a:pPr marL="342900" indent="-342900" algn="r" rtl="1">
              <a:buFont typeface="Arial" panose="020B0604020202020204" pitchFamily="34" charset="0"/>
              <a:buChar char="•"/>
            </a:pPr>
            <a:r>
              <a:rPr lang="he-IL" b="1" dirty="0">
                <a:latin typeface="David" panose="020E0502060401010101" pitchFamily="34" charset="-79"/>
                <a:cs typeface="David" panose="020E0502060401010101" pitchFamily="34" charset="-79"/>
              </a:rPr>
              <a:t>העדפת </a:t>
            </a:r>
            <a:r>
              <a:rPr lang="he-IL" b="1" dirty="0" smtClean="0">
                <a:latin typeface="David" panose="020E0502060401010101" pitchFamily="34" charset="-79"/>
                <a:cs typeface="David" panose="020E0502060401010101" pitchFamily="34" charset="-79"/>
              </a:rPr>
              <a:t>נושים</a:t>
            </a:r>
            <a:r>
              <a:rPr lang="he-IL" dirty="0" smtClean="0">
                <a:latin typeface="David" panose="020E0502060401010101" pitchFamily="34" charset="-79"/>
                <a:cs typeface="David" panose="020E0502060401010101" pitchFamily="34" charset="-79"/>
              </a:rPr>
              <a:t>. העדפה אסורה יכולה ללבוש צורות שונות: תשלום, שעבוד, ועוד.</a:t>
            </a:r>
            <a:endParaRPr lang="he-IL" dirty="0">
              <a:latin typeface="David" panose="020E0502060401010101" pitchFamily="34" charset="-79"/>
              <a:cs typeface="David" panose="020E0502060401010101" pitchFamily="34" charset="-79"/>
            </a:endParaRPr>
          </a:p>
          <a:p>
            <a:pPr marL="457200" lvl="1" indent="0" algn="r" rtl="1">
              <a:buNone/>
            </a:pPr>
            <a:endParaRPr lang="he-IL"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he-IL" b="1" dirty="0">
                <a:latin typeface="David" panose="020E0502060401010101" pitchFamily="34" charset="-79"/>
                <a:cs typeface="David" panose="020E0502060401010101" pitchFamily="34" charset="-79"/>
              </a:rPr>
              <a:t>ניהול בתרמית </a:t>
            </a:r>
            <a:r>
              <a:rPr lang="he-IL" dirty="0">
                <a:latin typeface="David" panose="020E0502060401010101" pitchFamily="34" charset="-79"/>
                <a:cs typeface="David" panose="020E0502060401010101" pitchFamily="34" charset="-79"/>
              </a:rPr>
              <a:t>או בהשפעת נושה מובטח [טאו]</a:t>
            </a:r>
          </a:p>
          <a:p>
            <a:pPr marL="0" indent="0" algn="r" rtl="1">
              <a:buNone/>
            </a:pPr>
            <a:endParaRPr lang="he-IL" dirty="0">
              <a:latin typeface="David" panose="020E0502060401010101" pitchFamily="34" charset="-79"/>
              <a:cs typeface="David" panose="020E0502060401010101" pitchFamily="34" charset="-79"/>
            </a:endParaRPr>
          </a:p>
          <a:p>
            <a:pPr marL="342900" indent="-342900" algn="r" rtl="1">
              <a:buFont typeface="Arial" panose="020B0604020202020204" pitchFamily="34" charset="0"/>
              <a:buChar char="•"/>
            </a:pPr>
            <a:r>
              <a:rPr lang="he-IL" dirty="0">
                <a:latin typeface="David" panose="020E0502060401010101" pitchFamily="34" charset="-79"/>
                <a:cs typeface="David" panose="020E0502060401010101" pitchFamily="34" charset="-79"/>
              </a:rPr>
              <a:t>גם הנושא של חלוקה אסורה עלה בשלב חדלות הפירעון [</a:t>
            </a:r>
            <a:r>
              <a:rPr lang="he-IL" dirty="0" err="1">
                <a:latin typeface="David" panose="020E0502060401010101" pitchFamily="34" charset="-79"/>
                <a:cs typeface="David" panose="020E0502060401010101" pitchFamily="34" charset="-79"/>
              </a:rPr>
              <a:t>מלרג</a:t>
            </a:r>
            <a:r>
              <a:rPr lang="he-IL" dirty="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אי.די.בי</a:t>
            </a:r>
            <a:r>
              <a:rPr lang="he-IL" dirty="0" smtClean="0">
                <a:latin typeface="David" panose="020E0502060401010101" pitchFamily="34" charset="-79"/>
                <a:cs typeface="David" panose="020E0502060401010101" pitchFamily="34" charset="-79"/>
              </a:rPr>
              <a:t>]</a:t>
            </a:r>
          </a:p>
          <a:p>
            <a:pPr algn="r" rtl="1"/>
            <a:endParaRPr lang="he-IL" dirty="0" smtClean="0">
              <a:latin typeface="David" panose="020E0502060401010101" pitchFamily="34" charset="-79"/>
              <a:cs typeface="David" panose="020E0502060401010101" pitchFamily="34" charset="-79"/>
            </a:endParaRPr>
          </a:p>
          <a:p>
            <a:pPr marL="342900" lvl="1" indent="-342900" algn="r" rtl="1">
              <a:buFont typeface="Arial" panose="020B0604020202020204" pitchFamily="34" charset="0"/>
              <a:buChar char="•"/>
            </a:pPr>
            <a:r>
              <a:rPr lang="he-IL" sz="1800" b="1" dirty="0" smtClean="0">
                <a:latin typeface="David" panose="020E0502060401010101" pitchFamily="34" charset="-79"/>
                <a:cs typeface="David" panose="020E0502060401010101" pitchFamily="34" charset="-79"/>
              </a:rPr>
              <a:t>חובות </a:t>
            </a:r>
            <a:r>
              <a:rPr lang="he-IL" sz="1800" b="1" dirty="0">
                <a:latin typeface="David" panose="020E0502060401010101" pitchFamily="34" charset="-79"/>
                <a:cs typeface="David" panose="020E0502060401010101" pitchFamily="34" charset="-79"/>
              </a:rPr>
              <a:t>מכוח חוק ניירות ערך </a:t>
            </a:r>
            <a:r>
              <a:rPr lang="he-IL" sz="1800" dirty="0">
                <a:latin typeface="David" panose="020E0502060401010101" pitchFamily="34" charset="-79"/>
                <a:cs typeface="David" panose="020E0502060401010101" pitchFamily="34" charset="-79"/>
              </a:rPr>
              <a:t>מקבלות ביטוי חריף </a:t>
            </a:r>
            <a:r>
              <a:rPr lang="he-IL" sz="1800" dirty="0" smtClean="0">
                <a:latin typeface="David" panose="020E0502060401010101" pitchFamily="34" charset="-79"/>
                <a:cs typeface="David" panose="020E0502060401010101" pitchFamily="34" charset="-79"/>
              </a:rPr>
              <a:t>יותר בחדלות </a:t>
            </a:r>
            <a:r>
              <a:rPr lang="he-IL" sz="1800" dirty="0">
                <a:latin typeface="David" panose="020E0502060401010101" pitchFamily="34" charset="-79"/>
                <a:cs typeface="David" panose="020E0502060401010101" pitchFamily="34" charset="-79"/>
              </a:rPr>
              <a:t>פירעון.</a:t>
            </a: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a:p>
            <a:pPr algn="r" rtl="1"/>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372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1000"/>
                                        <p:tgtEl>
                                          <p:spTgt spid="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1000"/>
                                        <p:tgtEl>
                                          <p:spTgt spid="6">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barn(inVertical)">
                                      <p:cBhvr>
                                        <p:cTn id="13" dur="1000"/>
                                        <p:tgtEl>
                                          <p:spTgt spid="6">
                                            <p:txEl>
                                              <p:pRg st="4" end="4"/>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barn(inVertical)">
                                      <p:cBhvr>
                                        <p:cTn id="1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ארדינסט בן נתן‬‎"/>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525344"/>
            <a:ext cx="1145497" cy="21602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547664" y="44624"/>
            <a:ext cx="7441988" cy="1143000"/>
          </a:xfrm>
        </p:spPr>
        <p:txBody>
          <a:bodyPr>
            <a:normAutofit/>
          </a:bodyPr>
          <a:lstStyle/>
          <a:p>
            <a:pPr algn="ctr" rtl="1"/>
            <a:r>
              <a:rPr lang="he-IL" sz="3200" dirty="0" smtClean="0">
                <a:latin typeface="David" panose="020E0502060401010101" pitchFamily="34" charset="-79"/>
                <a:cs typeface="David" panose="020E0502060401010101" pitchFamily="34" charset="-79"/>
              </a:rPr>
              <a:t>עילות מחוק ניירות ערך בזיקה לחדלות </a:t>
            </a:r>
            <a:r>
              <a:rPr lang="en-US" sz="3200" dirty="0" smtClean="0">
                <a:latin typeface="David" panose="020E0502060401010101" pitchFamily="34" charset="-79"/>
                <a:cs typeface="David" panose="020E0502060401010101" pitchFamily="34" charset="-79"/>
              </a:rPr>
              <a:t> </a:t>
            </a:r>
            <a:r>
              <a:rPr lang="he-IL" sz="3200" dirty="0" smtClean="0">
                <a:latin typeface="David" panose="020E0502060401010101" pitchFamily="34" charset="-79"/>
                <a:cs typeface="David" panose="020E0502060401010101" pitchFamily="34" charset="-79"/>
              </a:rPr>
              <a:t>פירעון</a:t>
            </a:r>
            <a:endParaRPr lang="he-IL" sz="3200" dirty="0">
              <a:latin typeface="David" panose="020E0502060401010101" pitchFamily="34" charset="-79"/>
              <a:cs typeface="David" panose="020E0502060401010101" pitchFamily="34" charset="-79"/>
            </a:endParaRPr>
          </a:p>
        </p:txBody>
      </p:sp>
      <p:sp>
        <p:nvSpPr>
          <p:cNvPr id="6" name="Content Placeholder 2"/>
          <p:cNvSpPr>
            <a:spLocks noGrp="1"/>
          </p:cNvSpPr>
          <p:nvPr>
            <p:ph idx="1"/>
          </p:nvPr>
        </p:nvSpPr>
        <p:spPr>
          <a:xfrm>
            <a:off x="1619672" y="1196752"/>
            <a:ext cx="7434196" cy="4176464"/>
          </a:xfrm>
        </p:spPr>
        <p:txBody>
          <a:bodyPr>
            <a:normAutofit/>
          </a:bodyPr>
          <a:lstStyle/>
          <a:p>
            <a:pPr marL="342900" lvl="1" indent="-342900" algn="r" rtl="1">
              <a:buFont typeface="Arial" panose="020B0604020202020204" pitchFamily="34" charset="0"/>
              <a:buChar char="•"/>
            </a:pPr>
            <a:r>
              <a:rPr lang="he-IL" sz="1800" dirty="0" smtClean="0">
                <a:latin typeface="David" panose="020E0502060401010101" pitchFamily="34" charset="-79"/>
                <a:cs typeface="David" panose="020E0502060401010101" pitchFamily="34" charset="-79"/>
              </a:rPr>
              <a:t>לחברה </a:t>
            </a:r>
            <a:r>
              <a:rPr lang="he-IL" sz="1800" dirty="0">
                <a:latin typeface="David" panose="020E0502060401010101" pitchFamily="34" charset="-79"/>
                <a:cs typeface="David" panose="020E0502060401010101" pitchFamily="34" charset="-79"/>
              </a:rPr>
              <a:t>ולבעל שליטה </a:t>
            </a:r>
            <a:r>
              <a:rPr lang="he-IL" sz="1800" b="1" dirty="0">
                <a:latin typeface="David" panose="020E0502060401010101" pitchFamily="34" charset="-79"/>
                <a:cs typeface="David" panose="020E0502060401010101" pitchFamily="34" charset="-79"/>
              </a:rPr>
              <a:t>רתיעה מלתאר את מצבה </a:t>
            </a:r>
            <a:r>
              <a:rPr lang="he-IL" sz="1800" b="1" dirty="0" err="1">
                <a:latin typeface="David" panose="020E0502060401010101" pitchFamily="34" charset="-79"/>
                <a:cs typeface="David" panose="020E0502060401010101" pitchFamily="34" charset="-79"/>
              </a:rPr>
              <a:t>האמיתי</a:t>
            </a:r>
            <a:r>
              <a:rPr lang="he-IL" sz="1800" b="1" dirty="0">
                <a:latin typeface="David" panose="020E0502060401010101" pitchFamily="34" charset="-79"/>
                <a:cs typeface="David" panose="020E0502060401010101" pitchFamily="34" charset="-79"/>
              </a:rPr>
              <a:t> </a:t>
            </a:r>
            <a:r>
              <a:rPr lang="he-IL" sz="1800" dirty="0">
                <a:latin typeface="David" panose="020E0502060401010101" pitchFamily="34" charset="-79"/>
                <a:cs typeface="David" panose="020E0502060401010101" pitchFamily="34" charset="-79"/>
              </a:rPr>
              <a:t>כאשר הוא קשה.</a:t>
            </a:r>
          </a:p>
          <a:p>
            <a:pPr marL="0" lvl="1" indent="0" algn="r" rtl="1">
              <a:buNone/>
            </a:pPr>
            <a:endParaRPr lang="he-IL" sz="1800" dirty="0">
              <a:latin typeface="David" panose="020E0502060401010101" pitchFamily="34" charset="-79"/>
              <a:cs typeface="David" panose="020E0502060401010101" pitchFamily="34" charset="-79"/>
            </a:endParaRPr>
          </a:p>
          <a:p>
            <a:pPr marL="342900" lvl="1" indent="-342900" algn="r" rtl="1">
              <a:buFont typeface="Arial" panose="020B0604020202020204" pitchFamily="34" charset="0"/>
              <a:buChar char="•"/>
            </a:pPr>
            <a:r>
              <a:rPr lang="he-IL" sz="1800" dirty="0">
                <a:latin typeface="David" panose="020E0502060401010101" pitchFamily="34" charset="-79"/>
                <a:cs typeface="David" panose="020E0502060401010101" pitchFamily="34" charset="-79"/>
              </a:rPr>
              <a:t>מנגד הוראות חוק ניירות ערך והתקנות על פיו </a:t>
            </a:r>
            <a:r>
              <a:rPr lang="he-IL" sz="1800" b="1" dirty="0">
                <a:latin typeface="David" panose="020E0502060401010101" pitchFamily="34" charset="-79"/>
                <a:cs typeface="David" panose="020E0502060401010101" pitchFamily="34" charset="-79"/>
              </a:rPr>
              <a:t>מחייבות גילוי מפורט עוד יותר </a:t>
            </a:r>
            <a:r>
              <a:rPr lang="he-IL" sz="1800" b="1" dirty="0" smtClean="0">
                <a:latin typeface="David" panose="020E0502060401010101" pitchFamily="34" charset="-79"/>
                <a:cs typeface="David" panose="020E0502060401010101" pitchFamily="34" charset="-79"/>
              </a:rPr>
              <a:t>         בסכנה לחדלות פירעון כאשר </a:t>
            </a:r>
            <a:r>
              <a:rPr lang="he-IL" sz="1800" b="1" dirty="0">
                <a:latin typeface="David" panose="020E0502060401010101" pitchFamily="34" charset="-79"/>
                <a:cs typeface="David" panose="020E0502060401010101" pitchFamily="34" charset="-79"/>
              </a:rPr>
              <a:t>קיימות אגרות חוב בתוקף </a:t>
            </a:r>
            <a:r>
              <a:rPr lang="he-IL" sz="1800" dirty="0">
                <a:latin typeface="David" panose="020E0502060401010101" pitchFamily="34" charset="-79"/>
                <a:cs typeface="David" panose="020E0502060401010101" pitchFamily="34" charset="-79"/>
              </a:rPr>
              <a:t>[תקנה 10 (14) לתקנות  </a:t>
            </a:r>
            <a:r>
              <a:rPr lang="he-IL" sz="1800" dirty="0" smtClean="0">
                <a:latin typeface="David" panose="020E0502060401010101" pitchFamily="34" charset="-79"/>
                <a:cs typeface="David" panose="020E0502060401010101" pitchFamily="34" charset="-79"/>
              </a:rPr>
              <a:t>     הדיווחים מחייבת </a:t>
            </a:r>
            <a:r>
              <a:rPr lang="he-IL" sz="1800" dirty="0">
                <a:latin typeface="David" panose="020E0502060401010101" pitchFamily="34" charset="-79"/>
                <a:cs typeface="David" panose="020E0502060401010101" pitchFamily="34" charset="-79"/>
              </a:rPr>
              <a:t>גילוי תזרים של שנתיים קדימה כאשר קיימים סימני אזהרה – </a:t>
            </a:r>
            <a:r>
              <a:rPr lang="he-IL" sz="1800" dirty="0" smtClean="0">
                <a:latin typeface="David" panose="020E0502060401010101" pitchFamily="34" charset="-79"/>
                <a:cs typeface="David" panose="020E0502060401010101" pitchFamily="34" charset="-79"/>
              </a:rPr>
              <a:t>    גרעון </a:t>
            </a:r>
            <a:r>
              <a:rPr lang="he-IL" sz="1800" dirty="0">
                <a:latin typeface="David" panose="020E0502060401010101" pitchFamily="34" charset="-79"/>
                <a:cs typeface="David" panose="020E0502060401010101" pitchFamily="34" charset="-79"/>
              </a:rPr>
              <a:t>בהון </a:t>
            </a:r>
            <a:r>
              <a:rPr lang="he-IL" sz="1800" dirty="0" smtClean="0">
                <a:latin typeface="David" panose="020E0502060401010101" pitchFamily="34" charset="-79"/>
                <a:cs typeface="David" panose="020E0502060401010101" pitchFamily="34" charset="-79"/>
              </a:rPr>
              <a:t>העצמי </a:t>
            </a:r>
            <a:r>
              <a:rPr lang="he-IL" sz="1800" dirty="0">
                <a:latin typeface="David" panose="020E0502060401010101" pitchFamily="34" charset="-79"/>
                <a:cs typeface="David" panose="020E0502060401010101" pitchFamily="34" charset="-79"/>
              </a:rPr>
              <a:t>או גרעון בהון החוזר כמוגדר בתקנה</a:t>
            </a:r>
            <a:r>
              <a:rPr lang="he-IL" sz="1800" dirty="0" smtClean="0">
                <a:latin typeface="David" panose="020E0502060401010101" pitchFamily="34" charset="-79"/>
                <a:cs typeface="David" panose="020E0502060401010101" pitchFamily="34" charset="-79"/>
              </a:rPr>
              <a:t>, הפניית </a:t>
            </a:r>
            <a:r>
              <a:rPr lang="he-IL" sz="1800" dirty="0">
                <a:latin typeface="David" panose="020E0502060401010101" pitchFamily="34" charset="-79"/>
                <a:cs typeface="David" panose="020E0502060401010101" pitchFamily="34" charset="-79"/>
              </a:rPr>
              <a:t>תשומת לב של </a:t>
            </a:r>
            <a:r>
              <a:rPr lang="he-IL" sz="1800" dirty="0" smtClean="0">
                <a:latin typeface="David" panose="020E0502060401010101" pitchFamily="34" charset="-79"/>
                <a:cs typeface="David" panose="020E0502060401010101" pitchFamily="34" charset="-79"/>
              </a:rPr>
              <a:t>         רואי </a:t>
            </a:r>
            <a:r>
              <a:rPr lang="he-IL" sz="1800" dirty="0">
                <a:latin typeface="David" panose="020E0502060401010101" pitchFamily="34" charset="-79"/>
                <a:cs typeface="David" panose="020E0502060401010101" pitchFamily="34" charset="-79"/>
              </a:rPr>
              <a:t>החשבון] </a:t>
            </a:r>
          </a:p>
          <a:p>
            <a:pPr marL="0" lvl="1" indent="0" algn="r" rtl="1">
              <a:buNone/>
            </a:pPr>
            <a:endParaRPr lang="he-IL" sz="1800" dirty="0">
              <a:latin typeface="David" panose="020E0502060401010101" pitchFamily="34" charset="-79"/>
              <a:cs typeface="David" panose="020E0502060401010101" pitchFamily="34" charset="-79"/>
            </a:endParaRPr>
          </a:p>
          <a:p>
            <a:pPr marL="342900" lvl="1" indent="-342900" algn="r" rtl="1">
              <a:buFont typeface="Arial" panose="020B0604020202020204" pitchFamily="34" charset="0"/>
              <a:buChar char="•"/>
            </a:pPr>
            <a:r>
              <a:rPr lang="he-IL" sz="1800" b="1" dirty="0">
                <a:latin typeface="David" panose="020E0502060401010101" pitchFamily="34" charset="-79"/>
                <a:cs typeface="David" panose="020E0502060401010101" pitchFamily="34" charset="-79"/>
              </a:rPr>
              <a:t>הימנעות מחשיפת המצב הקשה של החברה </a:t>
            </a:r>
            <a:r>
              <a:rPr lang="he-IL" sz="1800" dirty="0">
                <a:latin typeface="David" panose="020E0502060401010101" pitchFamily="34" charset="-79"/>
                <a:cs typeface="David" panose="020E0502060401010101" pitchFamily="34" charset="-79"/>
              </a:rPr>
              <a:t>במלואו עלולה לייצר תביעה [</a:t>
            </a:r>
            <a:r>
              <a:rPr lang="he-IL" sz="1800" dirty="0" err="1">
                <a:latin typeface="David" panose="020E0502060401010101" pitchFamily="34" charset="-79"/>
                <a:cs typeface="David" panose="020E0502060401010101" pitchFamily="34" charset="-79"/>
              </a:rPr>
              <a:t>אייס</a:t>
            </a:r>
            <a:r>
              <a:rPr lang="he-IL" sz="1800" dirty="0">
                <a:latin typeface="David" panose="020E0502060401010101" pitchFamily="34" charset="-79"/>
                <a:cs typeface="David" panose="020E0502060401010101" pitchFamily="34" charset="-79"/>
              </a:rPr>
              <a:t>].</a:t>
            </a:r>
          </a:p>
          <a:p>
            <a:pPr marL="0" lvl="1" indent="0" algn="r" rtl="1">
              <a:buNone/>
            </a:pPr>
            <a:endParaRPr lang="he-IL" sz="1800" dirty="0">
              <a:latin typeface="David" panose="020E0502060401010101" pitchFamily="34" charset="-79"/>
              <a:cs typeface="David" panose="020E0502060401010101" pitchFamily="34" charset="-79"/>
            </a:endParaRPr>
          </a:p>
          <a:p>
            <a:pPr marL="342900" lvl="1" indent="-342900" algn="r" rtl="1">
              <a:buFont typeface="Arial" panose="020B0604020202020204" pitchFamily="34" charset="0"/>
              <a:buChar char="•"/>
            </a:pPr>
            <a:r>
              <a:rPr lang="he-IL" sz="1800" dirty="0">
                <a:latin typeface="David" panose="020E0502060401010101" pitchFamily="34" charset="-79"/>
                <a:cs typeface="David" panose="020E0502060401010101" pitchFamily="34" charset="-79"/>
              </a:rPr>
              <a:t>באזור חדלות הפירעון </a:t>
            </a:r>
            <a:r>
              <a:rPr lang="he-IL" sz="1800" b="1" dirty="0">
                <a:latin typeface="David" panose="020E0502060401010101" pitchFamily="34" charset="-79"/>
                <a:cs typeface="David" panose="020E0502060401010101" pitchFamily="34" charset="-79"/>
              </a:rPr>
              <a:t>אי דיווח נכון על היות נכסים משועבדים גורר נזק מהותי </a:t>
            </a:r>
            <a:r>
              <a:rPr lang="he-IL" sz="1800" b="1" dirty="0" smtClean="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a:t>
            </a:r>
            <a:r>
              <a:rPr lang="he-IL" sz="1800" dirty="0" err="1">
                <a:latin typeface="David" panose="020E0502060401010101" pitchFamily="34" charset="-79"/>
                <a:cs typeface="David" panose="020E0502060401010101" pitchFamily="34" charset="-79"/>
              </a:rPr>
              <a:t>מלרג</a:t>
            </a:r>
            <a:r>
              <a:rPr lang="he-IL" sz="1800" dirty="0">
                <a:latin typeface="David" panose="020E0502060401010101" pitchFamily="34" charset="-79"/>
                <a:cs typeface="David" panose="020E0502060401010101" pitchFamily="34" charset="-79"/>
              </a:rPr>
              <a:t> </a:t>
            </a:r>
            <a:r>
              <a:rPr lang="he-IL" sz="1800" dirty="0" smtClean="0">
                <a:latin typeface="David" panose="020E0502060401010101" pitchFamily="34" charset="-79"/>
                <a:cs typeface="David" panose="020E0502060401010101" pitchFamily="34" charset="-79"/>
              </a:rPr>
              <a:t>- התביעה הייצוגית</a:t>
            </a:r>
            <a:r>
              <a:rPr lang="he-IL" sz="1800" dirty="0">
                <a:latin typeface="David" panose="020E0502060401010101" pitchFamily="34" charset="-79"/>
                <a:cs typeface="David" panose="020E0502060401010101" pitchFamily="34" charset="-79"/>
              </a:rPr>
              <a:t>].</a:t>
            </a:r>
          </a:p>
          <a:p>
            <a:pPr marL="0" lvl="1" indent="0" algn="r" rtl="1">
              <a:buNone/>
            </a:pPr>
            <a:endParaRPr lang="he-IL" sz="18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7306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1000"/>
                                        <p:tgtEl>
                                          <p:spTgt spid="6">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dissolve">
                                      <p:cBhvr>
                                        <p:cTn id="13" dur="1000"/>
                                        <p:tgtEl>
                                          <p:spTgt spid="6">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dissolve">
                                      <p:cBhvr>
                                        <p:cTn id="16"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1285</Words>
  <Application>Microsoft Office PowerPoint</Application>
  <PresentationFormat>‫הצגה על המסך (4:3)</PresentationFormat>
  <Paragraphs>145</Paragraphs>
  <Slides>16</Slides>
  <Notes>0</Notes>
  <HiddenSlides>0</HiddenSlides>
  <MMClips>0</MMClips>
  <ScaleCrop>false</ScaleCrop>
  <HeadingPairs>
    <vt:vector size="4" baseType="variant">
      <vt:variant>
        <vt:lpstr>ערכת נושא</vt:lpstr>
      </vt:variant>
      <vt:variant>
        <vt:i4>2</vt:i4>
      </vt:variant>
      <vt:variant>
        <vt:lpstr>כותרות שקופיות</vt:lpstr>
      </vt:variant>
      <vt:variant>
        <vt:i4>16</vt:i4>
      </vt:variant>
    </vt:vector>
  </HeadingPairs>
  <TitlesOfParts>
    <vt:vector size="18" baseType="lpstr">
      <vt:lpstr>Office Theme</vt:lpstr>
      <vt:lpstr>Custom Design</vt:lpstr>
      <vt:lpstr>מצגת של PowerPoint</vt:lpstr>
      <vt:lpstr>מצגת של PowerPoint</vt:lpstr>
      <vt:lpstr>ייחודיות ודגשים לעניין חדלות פירעון</vt:lpstr>
      <vt:lpstr>מצגת של PowerPoint</vt:lpstr>
      <vt:lpstr>מצגת של PowerPoint</vt:lpstr>
      <vt:lpstr>מצגת של PowerPoint</vt:lpstr>
      <vt:lpstr>מצגת של PowerPoint</vt:lpstr>
      <vt:lpstr>עילות נוספות במגרש חדלות הפירעון</vt:lpstr>
      <vt:lpstr>עילות מחוק ניירות ערך בזיקה לחדלות  פירעון</vt:lpstr>
      <vt:lpstr>עילות מחוק ניירות ערך בזיקה לחדלות פירעון (המשך)</vt:lpstr>
      <vt:lpstr>מגרש חדלות הפירעון – קווים מנחים לסיכום</vt:lpstr>
      <vt:lpstr>יחסים ועסקאות עם בעל שליטה</vt:lpstr>
      <vt:lpstr>יחסים ועסקאות עם בעל שליטה (2)</vt:lpstr>
      <vt:lpstr>יחסים ועסקאות עם בעל שליטה (3)</vt:lpstr>
      <vt:lpstr>יחסים ועסקאות עם בעל שליטה (4)</vt:lpstr>
      <vt:lpstr>מצגת של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Eti London-Magar</cp:lastModifiedBy>
  <cp:revision>86</cp:revision>
  <cp:lastPrinted>2018-04-24T05:43:45Z</cp:lastPrinted>
  <dcterms:created xsi:type="dcterms:W3CDTF">2014-04-01T16:35:38Z</dcterms:created>
  <dcterms:modified xsi:type="dcterms:W3CDTF">2018-04-24T05:54:29Z</dcterms:modified>
</cp:coreProperties>
</file>