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handoutMasterIdLst>
    <p:handoutMasterId r:id="rId35"/>
  </p:handoutMasterIdLst>
  <p:sldIdLst>
    <p:sldId id="256" r:id="rId2"/>
    <p:sldId id="257" r:id="rId3"/>
    <p:sldId id="258" r:id="rId4"/>
    <p:sldId id="259" r:id="rId5"/>
    <p:sldId id="260" r:id="rId6"/>
    <p:sldId id="261" r:id="rId7"/>
    <p:sldId id="262" r:id="rId8"/>
    <p:sldId id="263" r:id="rId9"/>
    <p:sldId id="264" r:id="rId10"/>
    <p:sldId id="289" r:id="rId11"/>
    <p:sldId id="265" r:id="rId12"/>
    <p:sldId id="266" r:id="rId13"/>
    <p:sldId id="267" r:id="rId14"/>
    <p:sldId id="268" r:id="rId15"/>
    <p:sldId id="269" r:id="rId16"/>
    <p:sldId id="270"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797675" cy="9926638"/>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10" d="100"/>
          <a:sy n="110" d="100"/>
        </p:scale>
        <p:origin x="-164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52016" y="0"/>
            <a:ext cx="2945659" cy="496332"/>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sz="quarter" idx="1"/>
          </p:nvPr>
        </p:nvSpPr>
        <p:spPr>
          <a:xfrm>
            <a:off x="1574" y="0"/>
            <a:ext cx="2945659" cy="496332"/>
          </a:xfrm>
          <a:prstGeom prst="rect">
            <a:avLst/>
          </a:prstGeom>
        </p:spPr>
        <p:txBody>
          <a:bodyPr vert="horz" lIns="91440" tIns="45720" rIns="91440" bIns="45720" rtlCol="1"/>
          <a:lstStyle>
            <a:lvl1pPr algn="l">
              <a:defRPr sz="1200"/>
            </a:lvl1pPr>
          </a:lstStyle>
          <a:p>
            <a:fld id="{68F435DB-E84E-499B-B261-8D072CA17E85}" type="datetimeFigureOut">
              <a:rPr lang="he-IL" smtClean="0"/>
              <a:t>כ"ז/אייר/תשע"ז</a:t>
            </a:fld>
            <a:endParaRPr lang="he-IL"/>
          </a:p>
        </p:txBody>
      </p:sp>
      <p:sp>
        <p:nvSpPr>
          <p:cNvPr id="4" name="מציין מיקום של כותרת תחתונה 3"/>
          <p:cNvSpPr>
            <a:spLocks noGrp="1"/>
          </p:cNvSpPr>
          <p:nvPr>
            <p:ph type="ftr" sz="quarter" idx="2"/>
          </p:nvPr>
        </p:nvSpPr>
        <p:spPr>
          <a:xfrm>
            <a:off x="3852016" y="9428583"/>
            <a:ext cx="2945659" cy="496332"/>
          </a:xfrm>
          <a:prstGeom prst="rect">
            <a:avLst/>
          </a:prstGeom>
        </p:spPr>
        <p:txBody>
          <a:bodyPr vert="horz" lIns="91440" tIns="45720" rIns="91440" bIns="45720" rtlCol="1" anchor="b"/>
          <a:lstStyle>
            <a:lvl1pPr algn="r">
              <a:defRPr sz="1200"/>
            </a:lvl1pPr>
          </a:lstStyle>
          <a:p>
            <a:endParaRPr lang="he-IL"/>
          </a:p>
        </p:txBody>
      </p:sp>
      <p:sp>
        <p:nvSpPr>
          <p:cNvPr id="5" name="מציין מיקום של מספר שקופית 4"/>
          <p:cNvSpPr>
            <a:spLocks noGrp="1"/>
          </p:cNvSpPr>
          <p:nvPr>
            <p:ph type="sldNum" sz="quarter" idx="3"/>
          </p:nvPr>
        </p:nvSpPr>
        <p:spPr>
          <a:xfrm>
            <a:off x="1574" y="9428583"/>
            <a:ext cx="2945659" cy="496332"/>
          </a:xfrm>
          <a:prstGeom prst="rect">
            <a:avLst/>
          </a:prstGeom>
        </p:spPr>
        <p:txBody>
          <a:bodyPr vert="horz" lIns="91440" tIns="45720" rIns="91440" bIns="45720" rtlCol="1" anchor="b"/>
          <a:lstStyle>
            <a:lvl1pPr algn="l">
              <a:defRPr sz="1200"/>
            </a:lvl1pPr>
          </a:lstStyle>
          <a:p>
            <a:fld id="{0E8ECE36-C6B9-4263-9B6B-99CB590B3DCA}" type="slidenum">
              <a:rPr lang="he-IL" smtClean="0"/>
              <a:t>‹#›</a:t>
            </a:fld>
            <a:endParaRPr lang="he-IL"/>
          </a:p>
        </p:txBody>
      </p:sp>
    </p:spTree>
    <p:extLst>
      <p:ext uri="{BB962C8B-B14F-4D97-AF65-F5344CB8AC3E}">
        <p14:creationId xmlns:p14="http://schemas.microsoft.com/office/powerpoint/2010/main" val="309656823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p>
            <a:fld id="{E18386A2-6849-40B1-9FE9-B80D5C717A66}" type="datetimeFigureOut">
              <a:rPr lang="he-IL" smtClean="0"/>
              <a:t>כ"ז/אייר/תשע"ז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622667D-119E-4DA8-B05A-FB1EB6F9E34A}" type="slidenum">
              <a:rPr lang="he-IL" smtClean="0"/>
              <a:t>‹#›</a:t>
            </a:fld>
            <a:endParaRPr lang="he-IL"/>
          </a:p>
        </p:txBody>
      </p:sp>
    </p:spTree>
    <p:extLst>
      <p:ext uri="{BB962C8B-B14F-4D97-AF65-F5344CB8AC3E}">
        <p14:creationId xmlns:p14="http://schemas.microsoft.com/office/powerpoint/2010/main" val="4283219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E18386A2-6849-40B1-9FE9-B80D5C717A66}" type="datetimeFigureOut">
              <a:rPr lang="he-IL" smtClean="0"/>
              <a:t>כ"ז/אייר/תשע"ז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622667D-119E-4DA8-B05A-FB1EB6F9E34A}" type="slidenum">
              <a:rPr lang="he-IL" smtClean="0"/>
              <a:t>‹#›</a:t>
            </a:fld>
            <a:endParaRPr lang="he-IL"/>
          </a:p>
        </p:txBody>
      </p:sp>
    </p:spTree>
    <p:extLst>
      <p:ext uri="{BB962C8B-B14F-4D97-AF65-F5344CB8AC3E}">
        <p14:creationId xmlns:p14="http://schemas.microsoft.com/office/powerpoint/2010/main" val="3412059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E18386A2-6849-40B1-9FE9-B80D5C717A66}" type="datetimeFigureOut">
              <a:rPr lang="he-IL" smtClean="0"/>
              <a:t>כ"ז/אייר/תשע"ז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622667D-119E-4DA8-B05A-FB1EB6F9E34A}" type="slidenum">
              <a:rPr lang="he-IL" smtClean="0"/>
              <a:t>‹#›</a:t>
            </a:fld>
            <a:endParaRPr lang="he-IL"/>
          </a:p>
        </p:txBody>
      </p:sp>
    </p:spTree>
    <p:extLst>
      <p:ext uri="{BB962C8B-B14F-4D97-AF65-F5344CB8AC3E}">
        <p14:creationId xmlns:p14="http://schemas.microsoft.com/office/powerpoint/2010/main" val="1876270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E18386A2-6849-40B1-9FE9-B80D5C717A66}" type="datetimeFigureOut">
              <a:rPr lang="he-IL" smtClean="0"/>
              <a:t>כ"ז/אייר/תשע"ז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622667D-119E-4DA8-B05A-FB1EB6F9E34A}" type="slidenum">
              <a:rPr lang="he-IL" smtClean="0"/>
              <a:t>‹#›</a:t>
            </a:fld>
            <a:endParaRPr lang="he-IL"/>
          </a:p>
        </p:txBody>
      </p:sp>
    </p:spTree>
    <p:extLst>
      <p:ext uri="{BB962C8B-B14F-4D97-AF65-F5344CB8AC3E}">
        <p14:creationId xmlns:p14="http://schemas.microsoft.com/office/powerpoint/2010/main" val="1327298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8386A2-6849-40B1-9FE9-B80D5C717A66}" type="datetimeFigureOut">
              <a:rPr lang="he-IL" smtClean="0"/>
              <a:t>כ"ז/אייר/תשע"ז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622667D-119E-4DA8-B05A-FB1EB6F9E34A}" type="slidenum">
              <a:rPr lang="he-IL" smtClean="0"/>
              <a:t>‹#›</a:t>
            </a:fld>
            <a:endParaRPr lang="he-IL"/>
          </a:p>
        </p:txBody>
      </p:sp>
    </p:spTree>
    <p:extLst>
      <p:ext uri="{BB962C8B-B14F-4D97-AF65-F5344CB8AC3E}">
        <p14:creationId xmlns:p14="http://schemas.microsoft.com/office/powerpoint/2010/main" val="2198302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p>
            <a:fld id="{E18386A2-6849-40B1-9FE9-B80D5C717A66}" type="datetimeFigureOut">
              <a:rPr lang="he-IL" smtClean="0"/>
              <a:t>כ"ז/אייר/תשע"ז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622667D-119E-4DA8-B05A-FB1EB6F9E34A}" type="slidenum">
              <a:rPr lang="he-IL" smtClean="0"/>
              <a:t>‹#›</a:t>
            </a:fld>
            <a:endParaRPr lang="he-IL"/>
          </a:p>
        </p:txBody>
      </p:sp>
    </p:spTree>
    <p:extLst>
      <p:ext uri="{BB962C8B-B14F-4D97-AF65-F5344CB8AC3E}">
        <p14:creationId xmlns:p14="http://schemas.microsoft.com/office/powerpoint/2010/main" val="3104075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e-I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p>
            <a:fld id="{E18386A2-6849-40B1-9FE9-B80D5C717A66}" type="datetimeFigureOut">
              <a:rPr lang="he-IL" smtClean="0"/>
              <a:t>כ"ז/אייר/תשע"ז</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9622667D-119E-4DA8-B05A-FB1EB6F9E34A}" type="slidenum">
              <a:rPr lang="he-IL" smtClean="0"/>
              <a:t>‹#›</a:t>
            </a:fld>
            <a:endParaRPr lang="he-IL"/>
          </a:p>
        </p:txBody>
      </p:sp>
    </p:spTree>
    <p:extLst>
      <p:ext uri="{BB962C8B-B14F-4D97-AF65-F5344CB8AC3E}">
        <p14:creationId xmlns:p14="http://schemas.microsoft.com/office/powerpoint/2010/main" val="3256636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p>
            <a:fld id="{E18386A2-6849-40B1-9FE9-B80D5C717A66}" type="datetimeFigureOut">
              <a:rPr lang="he-IL" smtClean="0"/>
              <a:t>כ"ז/אייר/תשע"ז</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9622667D-119E-4DA8-B05A-FB1EB6F9E34A}" type="slidenum">
              <a:rPr lang="he-IL" smtClean="0"/>
              <a:t>‹#›</a:t>
            </a:fld>
            <a:endParaRPr lang="he-IL"/>
          </a:p>
        </p:txBody>
      </p:sp>
    </p:spTree>
    <p:extLst>
      <p:ext uri="{BB962C8B-B14F-4D97-AF65-F5344CB8AC3E}">
        <p14:creationId xmlns:p14="http://schemas.microsoft.com/office/powerpoint/2010/main" val="248221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8386A2-6849-40B1-9FE9-B80D5C717A66}" type="datetimeFigureOut">
              <a:rPr lang="he-IL" smtClean="0"/>
              <a:t>כ"ז/אייר/תשע"ז</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9622667D-119E-4DA8-B05A-FB1EB6F9E34A}" type="slidenum">
              <a:rPr lang="he-IL" smtClean="0"/>
              <a:t>‹#›</a:t>
            </a:fld>
            <a:endParaRPr lang="he-IL"/>
          </a:p>
        </p:txBody>
      </p:sp>
    </p:spTree>
    <p:extLst>
      <p:ext uri="{BB962C8B-B14F-4D97-AF65-F5344CB8AC3E}">
        <p14:creationId xmlns:p14="http://schemas.microsoft.com/office/powerpoint/2010/main" val="2053152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he-I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8386A2-6849-40B1-9FE9-B80D5C717A66}" type="datetimeFigureOut">
              <a:rPr lang="he-IL" smtClean="0"/>
              <a:t>כ"ז/אייר/תשע"ז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622667D-119E-4DA8-B05A-FB1EB6F9E34A}" type="slidenum">
              <a:rPr lang="he-IL" smtClean="0"/>
              <a:t>‹#›</a:t>
            </a:fld>
            <a:endParaRPr lang="he-IL"/>
          </a:p>
        </p:txBody>
      </p:sp>
    </p:spTree>
    <p:extLst>
      <p:ext uri="{BB962C8B-B14F-4D97-AF65-F5344CB8AC3E}">
        <p14:creationId xmlns:p14="http://schemas.microsoft.com/office/powerpoint/2010/main" val="3819756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he-I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8386A2-6849-40B1-9FE9-B80D5C717A66}" type="datetimeFigureOut">
              <a:rPr lang="he-IL" smtClean="0"/>
              <a:t>כ"ז/אייר/תשע"ז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622667D-119E-4DA8-B05A-FB1EB6F9E34A}" type="slidenum">
              <a:rPr lang="he-IL" smtClean="0"/>
              <a:t>‹#›</a:t>
            </a:fld>
            <a:endParaRPr lang="he-IL"/>
          </a:p>
        </p:txBody>
      </p:sp>
    </p:spTree>
    <p:extLst>
      <p:ext uri="{BB962C8B-B14F-4D97-AF65-F5344CB8AC3E}">
        <p14:creationId xmlns:p14="http://schemas.microsoft.com/office/powerpoint/2010/main" val="3184130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he-IL"/>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18386A2-6849-40B1-9FE9-B80D5C717A66}" type="datetimeFigureOut">
              <a:rPr lang="he-IL" smtClean="0"/>
              <a:t>כ"ז/אייר/תשע"ז</a:t>
            </a:fld>
            <a:endParaRPr lang="he-I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622667D-119E-4DA8-B05A-FB1EB6F9E34A}" type="slidenum">
              <a:rPr lang="he-IL" smtClean="0"/>
              <a:t>‹#›</a:t>
            </a:fld>
            <a:endParaRPr lang="he-IL"/>
          </a:p>
        </p:txBody>
      </p:sp>
    </p:spTree>
    <p:extLst>
      <p:ext uri="{BB962C8B-B14F-4D97-AF65-F5344CB8AC3E}">
        <p14:creationId xmlns:p14="http://schemas.microsoft.com/office/powerpoint/2010/main" val="2037367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06575"/>
            <a:ext cx="7772400" cy="1470025"/>
          </a:xfrm>
        </p:spPr>
        <p:txBody>
          <a:bodyPr/>
          <a:lstStyle/>
          <a:p>
            <a:r>
              <a:rPr lang="he-IL" b="1" u="sng" dirty="0" smtClean="0"/>
              <a:t>תביעה נגזרת – אחריות דירקטורים</a:t>
            </a:r>
            <a:endParaRPr lang="he-IL" b="1" u="sng" dirty="0"/>
          </a:p>
        </p:txBody>
      </p:sp>
      <p:sp>
        <p:nvSpPr>
          <p:cNvPr id="3" name="Subtitle 2"/>
          <p:cNvSpPr>
            <a:spLocks noGrp="1"/>
          </p:cNvSpPr>
          <p:nvPr>
            <p:ph type="subTitle" idx="1"/>
          </p:nvPr>
        </p:nvSpPr>
        <p:spPr>
          <a:xfrm>
            <a:off x="1371600" y="3200400"/>
            <a:ext cx="6400800" cy="1752600"/>
          </a:xfrm>
        </p:spPr>
        <p:txBody>
          <a:bodyPr/>
          <a:lstStyle/>
          <a:p>
            <a:r>
              <a:rPr lang="he-IL" b="1" i="1" dirty="0" smtClean="0">
                <a:solidFill>
                  <a:schemeClr val="tx1"/>
                </a:solidFill>
                <a:latin typeface="David" panose="020E0502060401010101" pitchFamily="34" charset="-79"/>
                <a:cs typeface="David" panose="020E0502060401010101" pitchFamily="34" charset="-79"/>
              </a:rPr>
              <a:t>עו"ד יוחאי שלף</a:t>
            </a:r>
          </a:p>
          <a:p>
            <a:r>
              <a:rPr lang="he-IL" b="1" i="1" dirty="0" smtClean="0">
                <a:solidFill>
                  <a:schemeClr val="tx1"/>
                </a:solidFill>
                <a:latin typeface="David" panose="020E0502060401010101" pitchFamily="34" charset="-79"/>
                <a:cs typeface="David" panose="020E0502060401010101" pitchFamily="34" charset="-79"/>
              </a:rPr>
              <a:t>שותף במחלקת ליטיגציה - משרד איתן, מהולל &amp; שדות</a:t>
            </a:r>
            <a:endParaRPr lang="en-US" b="1" i="1" dirty="0" smtClean="0">
              <a:solidFill>
                <a:schemeClr val="tx1"/>
              </a:solidFill>
              <a:latin typeface="David" panose="020E0502060401010101" pitchFamily="34" charset="-79"/>
              <a:cs typeface="David" panose="020E0502060401010101" pitchFamily="34" charset="-79"/>
            </a:endParaRPr>
          </a:p>
          <a:p>
            <a:endParaRPr lang="he-IL" dirty="0"/>
          </a:p>
        </p:txBody>
      </p:sp>
      <p:pic>
        <p:nvPicPr>
          <p:cNvPr id="6"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17763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905000"/>
            <a:ext cx="6400800" cy="1752600"/>
          </a:xfrm>
        </p:spPr>
        <p:txBody>
          <a:bodyPr>
            <a:noAutofit/>
          </a:bodyPr>
          <a:lstStyle/>
          <a:p>
            <a:pPr algn="just"/>
            <a:endParaRPr lang="he-IL"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0" y="762000"/>
            <a:ext cx="6604000" cy="495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719802f7-7eec-453e-b4d9-1d7b292bc7d4" descr="תיאור: Description: Description: Description: cid:9C8698AA-A523-42E1-9DC7-6086F5DEE84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1038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 calcmode="lin" valueType="num">
                                      <p:cBhvr>
                                        <p:cTn id="14" dur="500" fill="hold"/>
                                        <p:tgtEl>
                                          <p:spTgt spid="1026"/>
                                        </p:tgtEl>
                                        <p:attrNameLst>
                                          <p:attrName>ppt_w</p:attrName>
                                        </p:attrNameLst>
                                      </p:cBhvr>
                                      <p:tavLst>
                                        <p:tav tm="0">
                                          <p:val>
                                            <p:fltVal val="0"/>
                                          </p:val>
                                        </p:tav>
                                        <p:tav tm="100000">
                                          <p:val>
                                            <p:strVal val="#ppt_w"/>
                                          </p:val>
                                        </p:tav>
                                      </p:tavLst>
                                    </p:anim>
                                    <p:anim calcmode="lin" valueType="num">
                                      <p:cBhvr>
                                        <p:cTn id="15" dur="500" fill="hold"/>
                                        <p:tgtEl>
                                          <p:spTgt spid="1026"/>
                                        </p:tgtEl>
                                        <p:attrNameLst>
                                          <p:attrName>ppt_h</p:attrName>
                                        </p:attrNameLst>
                                      </p:cBhvr>
                                      <p:tavLst>
                                        <p:tav tm="0">
                                          <p:val>
                                            <p:fltVal val="0"/>
                                          </p:val>
                                        </p:tav>
                                        <p:tav tm="100000">
                                          <p:val>
                                            <p:strVal val="#ppt_h"/>
                                          </p:val>
                                        </p:tav>
                                      </p:tavLst>
                                    </p:anim>
                                    <p:animEffect transition="in" filter="fade">
                                      <p:cBhvr>
                                        <p:cTn id="16"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normAutofit/>
          </a:bodyPr>
          <a:lstStyle/>
          <a:p>
            <a:r>
              <a:rPr lang="he-IL" sz="4000" b="1" u="sng" dirty="0" smtClean="0"/>
              <a:t>בחינת שיקול הדעת של הדירקטור</a:t>
            </a:r>
            <a:r>
              <a:rPr lang="en-US" sz="4000" dirty="0" smtClean="0"/>
              <a:t/>
            </a:r>
            <a:br>
              <a:rPr lang="en-US" sz="4000" dirty="0" smtClean="0"/>
            </a:br>
            <a:r>
              <a:rPr lang="he-IL" sz="4000" b="1" u="sng" dirty="0" smtClean="0"/>
              <a:t>כלל שיקול הדעת העסקי</a:t>
            </a:r>
            <a:endParaRPr lang="he-IL" sz="4000" dirty="0"/>
          </a:p>
        </p:txBody>
      </p:sp>
      <p:sp>
        <p:nvSpPr>
          <p:cNvPr id="3" name="Subtitle 2"/>
          <p:cNvSpPr>
            <a:spLocks noGrp="1"/>
          </p:cNvSpPr>
          <p:nvPr>
            <p:ph type="subTitle" idx="1"/>
          </p:nvPr>
        </p:nvSpPr>
        <p:spPr>
          <a:xfrm>
            <a:off x="1371600" y="1905000"/>
            <a:ext cx="6400800" cy="1752600"/>
          </a:xfrm>
        </p:spPr>
        <p:txBody>
          <a:bodyPr>
            <a:noAutofit/>
          </a:bodyPr>
          <a:lstStyle/>
          <a:p>
            <a:pPr marL="342900" indent="-342900" algn="just">
              <a:buFont typeface="Arial" panose="020B0604020202020204" pitchFamily="34" charset="0"/>
              <a:buChar char="•"/>
            </a:pPr>
            <a:r>
              <a:rPr lang="he-IL" sz="2200" b="1" dirty="0">
                <a:solidFill>
                  <a:schemeClr val="tx1"/>
                </a:solidFill>
              </a:rPr>
              <a:t>התנאים לעמידה בכלל שיקול הדעת העסקי (בהתאם לפסיקה בארה"ב): </a:t>
            </a:r>
            <a:endParaRPr lang="en-US" sz="2200" dirty="0">
              <a:solidFill>
                <a:schemeClr val="tx1"/>
              </a:solidFill>
            </a:endParaRPr>
          </a:p>
          <a:p>
            <a:pPr marL="342900" lvl="0" indent="-342900" algn="just">
              <a:buFont typeface="Wingdings" panose="05000000000000000000" pitchFamily="2" charset="2"/>
              <a:buChar char="ü"/>
            </a:pPr>
            <a:r>
              <a:rPr lang="he-IL" sz="2200" b="1" dirty="0">
                <a:solidFill>
                  <a:schemeClr val="tx1"/>
                </a:solidFill>
              </a:rPr>
              <a:t>הפעולה העסקית אינה נגועה בעניין אישי של נושא המשרה ואיננה נגועה בחוסר תום-לב;</a:t>
            </a:r>
            <a:endParaRPr lang="en-US" sz="2200" dirty="0">
              <a:solidFill>
                <a:schemeClr val="tx1"/>
              </a:solidFill>
            </a:endParaRPr>
          </a:p>
          <a:p>
            <a:pPr marL="342900" lvl="0" indent="-342900" algn="just">
              <a:buFont typeface="Wingdings" panose="05000000000000000000" pitchFamily="2" charset="2"/>
              <a:buChar char="ü"/>
            </a:pPr>
            <a:r>
              <a:rPr lang="he-IL" sz="2200" b="1" dirty="0">
                <a:solidFill>
                  <a:schemeClr val="tx1"/>
                </a:solidFill>
              </a:rPr>
              <a:t>החלטה אקטיבית ולא מחדל; </a:t>
            </a:r>
            <a:endParaRPr lang="en-US" sz="2200" dirty="0">
              <a:solidFill>
                <a:schemeClr val="tx1"/>
              </a:solidFill>
            </a:endParaRPr>
          </a:p>
          <a:p>
            <a:pPr marL="342900" lvl="0" indent="-342900" algn="just">
              <a:buFont typeface="Wingdings" panose="05000000000000000000" pitchFamily="2" charset="2"/>
              <a:buChar char="ü"/>
            </a:pPr>
            <a:r>
              <a:rPr lang="he-IL" sz="2200" b="1" dirty="0">
                <a:solidFill>
                  <a:schemeClr val="tx1"/>
                </a:solidFill>
              </a:rPr>
              <a:t>החלטה </a:t>
            </a:r>
            <a:r>
              <a:rPr lang="he-IL" sz="2200" b="1" dirty="0" smtClean="0">
                <a:solidFill>
                  <a:schemeClr val="tx1"/>
                </a:solidFill>
              </a:rPr>
              <a:t>מיודעת </a:t>
            </a:r>
            <a:r>
              <a:rPr lang="he-IL" sz="2200" b="1" dirty="0">
                <a:solidFill>
                  <a:schemeClr val="tx1"/>
                </a:solidFill>
              </a:rPr>
              <a:t>ועל בסיס מידע מלא;</a:t>
            </a:r>
            <a:endParaRPr lang="en-US" sz="2200" dirty="0">
              <a:solidFill>
                <a:schemeClr val="tx1"/>
              </a:solidFill>
            </a:endParaRPr>
          </a:p>
          <a:p>
            <a:pPr marL="342900" lvl="0" indent="-342900" algn="just">
              <a:buFont typeface="Wingdings" panose="05000000000000000000" pitchFamily="2" charset="2"/>
              <a:buChar char="ü"/>
            </a:pPr>
            <a:r>
              <a:rPr lang="he-IL" sz="2200" b="1" dirty="0">
                <a:solidFill>
                  <a:schemeClr val="tx1"/>
                </a:solidFill>
              </a:rPr>
              <a:t>בסיס הגיוני-עסקי להחלטה;</a:t>
            </a:r>
            <a:endParaRPr lang="en-US" sz="2200" dirty="0">
              <a:solidFill>
                <a:schemeClr val="tx1"/>
              </a:solidFill>
            </a:endParaRPr>
          </a:p>
          <a:p>
            <a:pPr marL="342900" lvl="0" indent="-342900" algn="just">
              <a:buFont typeface="Wingdings" panose="05000000000000000000" pitchFamily="2" charset="2"/>
              <a:buChar char="ü"/>
            </a:pPr>
            <a:r>
              <a:rPr lang="he-IL" sz="2200" b="1" dirty="0">
                <a:solidFill>
                  <a:schemeClr val="tx1"/>
                </a:solidFill>
              </a:rPr>
              <a:t>לא מתקיימת רשלנות חמורה של הדירקטור.</a:t>
            </a:r>
            <a:endParaRPr lang="en-US" sz="2200" dirty="0">
              <a:solidFill>
                <a:schemeClr val="tx1"/>
              </a:solidFill>
            </a:endParaRPr>
          </a:p>
          <a:p>
            <a:pPr algn="just"/>
            <a:endParaRPr lang="he-IL"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6"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7554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normAutofit/>
          </a:bodyPr>
          <a:lstStyle/>
          <a:p>
            <a:r>
              <a:rPr lang="he-IL" sz="4000" b="1" u="sng" dirty="0"/>
              <a:t>בחינת שיקול הדעת של הדירקטור</a:t>
            </a:r>
            <a:r>
              <a:rPr lang="en-US" sz="4000" dirty="0"/>
              <a:t/>
            </a:r>
            <a:br>
              <a:rPr lang="en-US" sz="4000" dirty="0"/>
            </a:br>
            <a:r>
              <a:rPr lang="he-IL" sz="4000" b="1" u="sng" dirty="0"/>
              <a:t>כלל שיקול הדעת </a:t>
            </a:r>
            <a:r>
              <a:rPr lang="he-IL" sz="4000" b="1" u="sng" dirty="0" smtClean="0"/>
              <a:t>העסקי</a:t>
            </a:r>
            <a:endParaRPr lang="he-IL" sz="4000" dirty="0"/>
          </a:p>
        </p:txBody>
      </p:sp>
      <p:sp>
        <p:nvSpPr>
          <p:cNvPr id="3" name="Subtitle 2"/>
          <p:cNvSpPr>
            <a:spLocks noGrp="1"/>
          </p:cNvSpPr>
          <p:nvPr>
            <p:ph type="subTitle" idx="1"/>
          </p:nvPr>
        </p:nvSpPr>
        <p:spPr>
          <a:xfrm>
            <a:off x="1371600" y="1905000"/>
            <a:ext cx="6400800" cy="1752600"/>
          </a:xfrm>
        </p:spPr>
        <p:txBody>
          <a:bodyPr>
            <a:noAutofit/>
          </a:bodyPr>
          <a:lstStyle/>
          <a:p>
            <a:pPr marL="342900" indent="-342900" algn="just">
              <a:buFont typeface="Arial" panose="020B0604020202020204" pitchFamily="34" charset="0"/>
              <a:buChar char="•"/>
            </a:pPr>
            <a:r>
              <a:rPr lang="he-IL" sz="2200" b="1" dirty="0">
                <a:solidFill>
                  <a:schemeClr val="tx1"/>
                </a:solidFill>
              </a:rPr>
              <a:t>בתי המשפט בארץ </a:t>
            </a:r>
            <a:r>
              <a:rPr lang="he-IL" sz="2200" b="1" dirty="0" smtClean="0">
                <a:solidFill>
                  <a:schemeClr val="tx1"/>
                </a:solidFill>
              </a:rPr>
              <a:t>בודקים: </a:t>
            </a:r>
            <a:r>
              <a:rPr lang="he-IL" sz="2200" b="1" dirty="0">
                <a:solidFill>
                  <a:schemeClr val="tx1"/>
                </a:solidFill>
              </a:rPr>
              <a:t>ניגוד עניינים; חוסר תום לב; או קבלת החלטה באופן לא מיודע.</a:t>
            </a:r>
            <a:endParaRPr lang="en-US" sz="2200" dirty="0">
              <a:solidFill>
                <a:schemeClr val="tx1"/>
              </a:solidFill>
            </a:endParaRPr>
          </a:p>
          <a:p>
            <a:pPr marL="342900" indent="-342900" algn="just">
              <a:buFont typeface="Arial" panose="020B0604020202020204" pitchFamily="34" charset="0"/>
              <a:buChar char="•"/>
            </a:pPr>
            <a:r>
              <a:rPr lang="he-IL" sz="2200" b="1" dirty="0">
                <a:solidFill>
                  <a:schemeClr val="tx1"/>
                </a:solidFill>
              </a:rPr>
              <a:t>ככל שהוכח אחד מהנ"ל, יועבר </a:t>
            </a:r>
            <a:r>
              <a:rPr lang="he-IL" sz="2200" b="1" dirty="0" smtClean="0">
                <a:solidFill>
                  <a:schemeClr val="tx1"/>
                </a:solidFill>
              </a:rPr>
              <a:t>לדירקטור הנטל </a:t>
            </a:r>
            <a:r>
              <a:rPr lang="he-IL" sz="2200" b="1" dirty="0">
                <a:solidFill>
                  <a:schemeClr val="tx1"/>
                </a:solidFill>
              </a:rPr>
              <a:t>להוכיח כי </a:t>
            </a:r>
            <a:r>
              <a:rPr lang="he-IL" sz="2200" b="1" dirty="0" smtClean="0">
                <a:solidFill>
                  <a:schemeClr val="tx1"/>
                </a:solidFill>
              </a:rPr>
              <a:t>החלטתו תקינה/סבירה.</a:t>
            </a:r>
            <a:endParaRPr lang="en-US" sz="2200" dirty="0">
              <a:solidFill>
                <a:schemeClr val="tx1"/>
              </a:solidFill>
            </a:endParaRPr>
          </a:p>
          <a:p>
            <a:pPr marL="342900" indent="-342900" algn="just">
              <a:buFont typeface="Arial" panose="020B0604020202020204" pitchFamily="34" charset="0"/>
              <a:buChar char="•"/>
            </a:pPr>
            <a:r>
              <a:rPr lang="he-IL" sz="2200" b="1" dirty="0">
                <a:solidFill>
                  <a:schemeClr val="tx1"/>
                </a:solidFill>
              </a:rPr>
              <a:t>הכלל התקבל רשמית כחלק מהדין הישראלי, במסגרת פסק-דין ידוע שניתן בסוף שנת 2016 על ידי בית המשפט העליון, בעניין ע"א 7735/14 </a:t>
            </a:r>
            <a:r>
              <a:rPr lang="he-IL" sz="2200" b="1" dirty="0" err="1">
                <a:solidFill>
                  <a:schemeClr val="tx1"/>
                </a:solidFill>
              </a:rPr>
              <a:t>ורדניקוב</a:t>
            </a:r>
            <a:r>
              <a:rPr lang="he-IL" sz="2200" b="1" dirty="0">
                <a:solidFill>
                  <a:schemeClr val="tx1"/>
                </a:solidFill>
              </a:rPr>
              <a:t> ואח' נ' </a:t>
            </a:r>
            <a:r>
              <a:rPr lang="he-IL" sz="2200" b="1" dirty="0" err="1">
                <a:solidFill>
                  <a:schemeClr val="tx1"/>
                </a:solidFill>
              </a:rPr>
              <a:t>אלוביץ</a:t>
            </a:r>
            <a:r>
              <a:rPr lang="he-IL" sz="2200" b="1" dirty="0">
                <a:solidFill>
                  <a:schemeClr val="tx1"/>
                </a:solidFill>
              </a:rPr>
              <a:t> ואח'.</a:t>
            </a:r>
            <a:endParaRPr lang="en-US" sz="2200" dirty="0">
              <a:solidFill>
                <a:schemeClr val="tx1"/>
              </a:solidFill>
            </a:endParaRPr>
          </a:p>
          <a:p>
            <a:pPr algn="just"/>
            <a:endParaRPr lang="he-IL"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6"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3553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normAutofit/>
          </a:bodyPr>
          <a:lstStyle/>
          <a:p>
            <a:r>
              <a:rPr lang="he-IL" sz="3600" b="1" u="sng" dirty="0" smtClean="0"/>
              <a:t>בחינת שיקול הדעת של הדירקטור</a:t>
            </a:r>
            <a:br>
              <a:rPr lang="he-IL" sz="3600" b="1" u="sng" dirty="0" smtClean="0"/>
            </a:br>
            <a:endParaRPr lang="he-IL" sz="3600" dirty="0"/>
          </a:p>
        </p:txBody>
      </p:sp>
      <p:sp>
        <p:nvSpPr>
          <p:cNvPr id="3" name="Subtitle 2"/>
          <p:cNvSpPr>
            <a:spLocks noGrp="1"/>
          </p:cNvSpPr>
          <p:nvPr>
            <p:ph type="subTitle" idx="1"/>
          </p:nvPr>
        </p:nvSpPr>
        <p:spPr>
          <a:xfrm>
            <a:off x="1371600" y="1905000"/>
            <a:ext cx="6400800" cy="1752600"/>
          </a:xfrm>
        </p:spPr>
        <p:txBody>
          <a:bodyPr>
            <a:normAutofit fontScale="92500" lnSpcReduction="10000"/>
          </a:bodyPr>
          <a:lstStyle/>
          <a:p>
            <a:pPr marL="457200" indent="-457200" algn="just">
              <a:buFont typeface="Arial" panose="020B0604020202020204" pitchFamily="34" charset="0"/>
              <a:buChar char="•"/>
            </a:pPr>
            <a:r>
              <a:rPr lang="he-IL" sz="2400" b="1" dirty="0">
                <a:solidFill>
                  <a:schemeClr val="tx1"/>
                </a:solidFill>
              </a:rPr>
              <a:t>הדירקטור יוכיח כי החלטתו הייתה סבירה, קרי נופלת "במתחם סבירות".</a:t>
            </a:r>
            <a:endParaRPr lang="en-US" sz="2400" dirty="0">
              <a:solidFill>
                <a:schemeClr val="tx1"/>
              </a:solidFill>
            </a:endParaRPr>
          </a:p>
          <a:p>
            <a:pPr marL="457200" indent="-457200" algn="just">
              <a:buFont typeface="Arial" panose="020B0604020202020204" pitchFamily="34" charset="0"/>
              <a:buChar char="•"/>
            </a:pPr>
            <a:r>
              <a:rPr lang="he-IL" sz="2400" b="1" dirty="0">
                <a:solidFill>
                  <a:schemeClr val="tx1"/>
                </a:solidFill>
              </a:rPr>
              <a:t>מדובר בסטנדרט גמיש המתעצב ממקרה למקרה בהתאם לנסיבותיו ועוצמת החשש מפני השפעה זרה על החלטות הדירקטוריון.</a:t>
            </a:r>
            <a:endParaRPr lang="en-US" sz="2400" dirty="0">
              <a:solidFill>
                <a:schemeClr val="tx1"/>
              </a:solidFill>
            </a:endParaRPr>
          </a:p>
          <a:p>
            <a:endParaRPr lang="he-IL" dirty="0"/>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Picture 4" descr="תוצאת תמונה עבור שיקול דעת"/>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3695700"/>
            <a:ext cx="2362200" cy="236220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p:cNvSpPr txBox="1">
            <a:spLocks/>
          </p:cNvSpPr>
          <p:nvPr/>
        </p:nvSpPr>
        <p:spPr>
          <a:xfrm>
            <a:off x="685800" y="381000"/>
            <a:ext cx="7772400" cy="1470025"/>
          </a:xfrm>
          <a:prstGeom prst="rect">
            <a:avLst/>
          </a:prstGeom>
        </p:spPr>
        <p:txBody>
          <a:bodyPr vert="horz" lIns="91440" tIns="45720" rIns="91440" bIns="45720" rtlCol="1" anchor="ct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t>בחינה מוגברת</a:t>
            </a:r>
            <a:endParaRPr lang="he-IL" sz="3600" dirty="0"/>
          </a:p>
        </p:txBody>
      </p:sp>
      <p:pic>
        <p:nvPicPr>
          <p:cNvPr id="8" name="719802f7-7eec-453e-b4d9-1d7b292bc7d4" descr="תיאור: Description: Description: Description: cid:9C8698AA-A523-42E1-9DC7-6086F5DEE84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5079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1000"/>
                                        <p:tgtEl>
                                          <p:spTgt spid="3">
                                            <p:txEl>
                                              <p:pRg st="0" end="0"/>
                                            </p:txEl>
                                          </p:spTgt>
                                        </p:tgtEl>
                                      </p:cBhvr>
                                    </p:animEffect>
                                    <p:anim calcmode="lin" valueType="num">
                                      <p:cBhvr>
                                        <p:cTn id="1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e-IL" b="1" dirty="0" smtClean="0"/>
              <a:t>דוגמאות</a:t>
            </a:r>
            <a:endParaRPr lang="he-IL" dirty="0"/>
          </a:p>
        </p:txBody>
      </p:sp>
      <p:sp>
        <p:nvSpPr>
          <p:cNvPr id="3" name="Subtitle 2"/>
          <p:cNvSpPr>
            <a:spLocks noGrp="1"/>
          </p:cNvSpPr>
          <p:nvPr>
            <p:ph type="subTitle" idx="1"/>
          </p:nvPr>
        </p:nvSpPr>
        <p:spPr/>
        <p:txBody>
          <a:bodyPr/>
          <a:lstStyle/>
          <a:p>
            <a:endParaRPr lang="he-IL" dirty="0"/>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6"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6155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a:t>חובת זהירות כלפי בעלי מניות המיעוט</a:t>
            </a:r>
            <a:r>
              <a:rPr lang="en-US" sz="3600" dirty="0"/>
              <a:t/>
            </a:r>
            <a:br>
              <a:rPr lang="en-US" sz="3600" dirty="0"/>
            </a:br>
            <a:r>
              <a:rPr lang="he-IL" sz="3600" b="1" u="sng" dirty="0"/>
              <a:t>ת.צ. 7477/10-11 דב גולדשטיין נ' </a:t>
            </a:r>
            <a:r>
              <a:rPr lang="he-IL" sz="3600" b="1" u="sng" dirty="0" err="1"/>
              <a:t>פינרוס</a:t>
            </a:r>
            <a:r>
              <a:rPr lang="he-IL" sz="3600" b="1" u="sng" dirty="0"/>
              <a:t> החזקות בע"מ (השופטת רות רונן)</a:t>
            </a:r>
            <a:r>
              <a:rPr lang="en-US" sz="3600" dirty="0"/>
              <a:t/>
            </a:r>
            <a:br>
              <a:rPr lang="en-US" sz="3600" dirty="0"/>
            </a:br>
            <a:endParaRPr lang="he-IL" sz="3600" dirty="0"/>
          </a:p>
        </p:txBody>
      </p:sp>
      <p:sp>
        <p:nvSpPr>
          <p:cNvPr id="3" name="Subtitle 2"/>
          <p:cNvSpPr>
            <a:spLocks noGrp="1"/>
          </p:cNvSpPr>
          <p:nvPr>
            <p:ph type="subTitle" idx="1"/>
          </p:nvPr>
        </p:nvSpPr>
        <p:spPr>
          <a:xfrm>
            <a:off x="1371600" y="1828800"/>
            <a:ext cx="6400800" cy="1752600"/>
          </a:xfrm>
        </p:spPr>
        <p:txBody>
          <a:bodyPr>
            <a:noAutofit/>
          </a:bodyPr>
          <a:lstStyle/>
          <a:p>
            <a:pPr marL="342900" indent="-342900" algn="just">
              <a:buFont typeface="Arial" panose="020B0604020202020204" pitchFamily="34" charset="0"/>
              <a:buChar char="•"/>
            </a:pPr>
            <a:r>
              <a:rPr lang="he-IL" sz="2200" b="1" dirty="0">
                <a:solidFill>
                  <a:schemeClr val="tx1"/>
                </a:solidFill>
              </a:rPr>
              <a:t>הדירקטוריון חב בחובת זהירות, כלפי ציבור בעלי המניות, לפעול באופן סביר למנוע את כניסת מניות החברה הציבורית למסחר ברשימת השימור, לאור החשש מפני פגיעה בערכן ומחיקתן מן המסחר בשלב מאוחר יותר. </a:t>
            </a:r>
            <a:endParaRPr lang="he-IL" sz="2200" b="1" dirty="0" smtClean="0">
              <a:solidFill>
                <a:schemeClr val="tx1"/>
              </a:solidFill>
            </a:endParaRPr>
          </a:p>
          <a:p>
            <a:pPr marL="342900" indent="-342900" algn="just">
              <a:buFont typeface="Arial" panose="020B0604020202020204" pitchFamily="34" charset="0"/>
              <a:buChar char="•"/>
            </a:pPr>
            <a:r>
              <a:rPr lang="he-IL" sz="2200" b="1" dirty="0">
                <a:solidFill>
                  <a:schemeClr val="tx1"/>
                </a:solidFill>
              </a:rPr>
              <a:t>השפעת מעבר המניות למסחר ברשימת השימור על בעלי השליטה בחברה הציבורית היא שונה מההשפעה של מעבר זה על בעלי מניות המיעוט (ככל שבעלי השליטה מעוניינים לצאת בהצעת רכש, הם יעדיפו כי ערך המניות יהיה נמוך כדי שיוכלו לרכוש את החברה בזול; כמו כן, עומדת לבעלי השליטה אפשרות למכור אחזקותיהם מחוץ לבורסה או לשמר את אחזקותיהם ולהמשיך ליהנות מפרות העסק).</a:t>
            </a:r>
            <a:endParaRPr lang="en-US" sz="2200" dirty="0">
              <a:solidFill>
                <a:schemeClr val="tx1"/>
              </a:solidFill>
            </a:endParaRPr>
          </a:p>
          <a:p>
            <a:pPr algn="just"/>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2207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smtClean="0"/>
              <a:t>חובת זהירות כלפי בעלי מניות המיעוט</a:t>
            </a:r>
            <a:r>
              <a:rPr lang="en-US" sz="3600" dirty="0" smtClean="0"/>
              <a:t/>
            </a:r>
            <a:br>
              <a:rPr lang="en-US" sz="3600" dirty="0" smtClean="0"/>
            </a:br>
            <a:r>
              <a:rPr lang="he-IL" sz="3600" b="1" u="sng" dirty="0" smtClean="0"/>
              <a:t>ת.צ. 7477/10-11 דב גולדשטיין נ' </a:t>
            </a:r>
            <a:r>
              <a:rPr lang="he-IL" sz="3600" b="1" u="sng" dirty="0" err="1" smtClean="0"/>
              <a:t>פינרוס</a:t>
            </a:r>
            <a:r>
              <a:rPr lang="he-IL" sz="3600" b="1" u="sng" dirty="0" smtClean="0"/>
              <a:t> החזקות בע"מ (השופטת רות רונן)</a:t>
            </a:r>
            <a:r>
              <a:rPr lang="en-US" sz="3600" dirty="0" smtClean="0"/>
              <a:t/>
            </a:r>
            <a:br>
              <a:rPr lang="en-US" sz="3600" dirty="0" smtClean="0"/>
            </a:br>
            <a:endParaRPr lang="he-IL" sz="3600" dirty="0"/>
          </a:p>
        </p:txBody>
      </p:sp>
      <p:sp>
        <p:nvSpPr>
          <p:cNvPr id="3" name="Subtitle 2"/>
          <p:cNvSpPr>
            <a:spLocks noGrp="1"/>
          </p:cNvSpPr>
          <p:nvPr>
            <p:ph type="subTitle" idx="1"/>
          </p:nvPr>
        </p:nvSpPr>
        <p:spPr>
          <a:xfrm>
            <a:off x="1371600" y="1828800"/>
            <a:ext cx="6400800" cy="1752600"/>
          </a:xfrm>
        </p:spPr>
        <p:txBody>
          <a:bodyPr>
            <a:noAutofit/>
          </a:bodyPr>
          <a:lstStyle/>
          <a:p>
            <a:pPr marL="342900" indent="-342900" algn="just">
              <a:buFont typeface="Arial" panose="020B0604020202020204" pitchFamily="34" charset="0"/>
              <a:buChar char="•"/>
            </a:pPr>
            <a:r>
              <a:rPr lang="he-IL" sz="2200" b="1" dirty="0">
                <a:solidFill>
                  <a:schemeClr val="tx1"/>
                </a:solidFill>
              </a:rPr>
              <a:t>אי לכך, מצופה מן </a:t>
            </a:r>
            <a:r>
              <a:rPr lang="he-IL" sz="2200" b="1" dirty="0" smtClean="0">
                <a:solidFill>
                  <a:schemeClr val="tx1"/>
                </a:solidFill>
              </a:rPr>
              <a:t>הדירקטורים </a:t>
            </a:r>
            <a:r>
              <a:rPr lang="he-IL" sz="2200" b="1" dirty="0">
                <a:solidFill>
                  <a:schemeClr val="tx1"/>
                </a:solidFill>
              </a:rPr>
              <a:t>להוכיח כי עמד בפניהם כל המידע הרלוונטי, כי הם קיימו דיון בהתבסס על מידע זה, וכי לאורו הם קיבלו החלטה, כפי שנתקבלה.</a:t>
            </a:r>
            <a:endParaRPr lang="en-US" sz="2200" dirty="0">
              <a:solidFill>
                <a:schemeClr val="tx1"/>
              </a:solidFill>
            </a:endParaRPr>
          </a:p>
          <a:p>
            <a:pPr marL="342900" indent="-342900" algn="just">
              <a:buFont typeface="Arial" panose="020B0604020202020204" pitchFamily="34" charset="0"/>
              <a:buChar char="•"/>
            </a:pPr>
            <a:r>
              <a:rPr lang="he-IL" sz="2200" b="1" dirty="0">
                <a:solidFill>
                  <a:schemeClr val="tx1"/>
                </a:solidFill>
              </a:rPr>
              <a:t>הדירקטורים לא הציגו פרוטוקולים מסודרים המלמדים על קבלת החלטה מודעת ביחס להתמודדות עם קשיי עמידתה של החברה בכללי השימור של הבורסה לניירות ערך. </a:t>
            </a:r>
            <a:endParaRPr lang="en-US" sz="2200" dirty="0">
              <a:solidFill>
                <a:schemeClr val="tx1"/>
              </a:solidFill>
            </a:endParaRPr>
          </a:p>
          <a:p>
            <a:pPr algn="just"/>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8374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smtClean="0"/>
              <a:t>חובת זהירות כלפי בעלי מניות המיעוט</a:t>
            </a:r>
            <a:r>
              <a:rPr lang="en-US" sz="3600" dirty="0" smtClean="0"/>
              <a:t/>
            </a:r>
            <a:br>
              <a:rPr lang="en-US" sz="3600" dirty="0" smtClean="0"/>
            </a:br>
            <a:r>
              <a:rPr lang="he-IL" sz="3600" b="1" u="sng" dirty="0" smtClean="0"/>
              <a:t>ת.צ. 7477/10-11 דב גולדשטיין נ' </a:t>
            </a:r>
            <a:r>
              <a:rPr lang="he-IL" sz="3600" b="1" u="sng" dirty="0" err="1" smtClean="0"/>
              <a:t>פינרוס</a:t>
            </a:r>
            <a:r>
              <a:rPr lang="he-IL" sz="3600" b="1" u="sng" dirty="0" smtClean="0"/>
              <a:t> החזקות בע"מ (השופטת רות רונן)</a:t>
            </a:r>
            <a:r>
              <a:rPr lang="en-US" sz="3600" dirty="0" smtClean="0"/>
              <a:t/>
            </a:r>
            <a:br>
              <a:rPr lang="en-US" sz="3600" dirty="0" smtClean="0"/>
            </a:br>
            <a:endParaRPr lang="he-IL" sz="3600" dirty="0"/>
          </a:p>
        </p:txBody>
      </p:sp>
      <p:sp>
        <p:nvSpPr>
          <p:cNvPr id="3" name="Subtitle 2"/>
          <p:cNvSpPr>
            <a:spLocks noGrp="1"/>
          </p:cNvSpPr>
          <p:nvPr>
            <p:ph type="subTitle" idx="1"/>
          </p:nvPr>
        </p:nvSpPr>
        <p:spPr>
          <a:xfrm>
            <a:off x="1371600" y="1828800"/>
            <a:ext cx="6400800" cy="1752600"/>
          </a:xfrm>
        </p:spPr>
        <p:txBody>
          <a:bodyPr>
            <a:noAutofit/>
          </a:bodyPr>
          <a:lstStyle/>
          <a:p>
            <a:pPr algn="just"/>
            <a:r>
              <a:rPr lang="he-IL" sz="2200" b="1" dirty="0">
                <a:solidFill>
                  <a:schemeClr val="tx1"/>
                </a:solidFill>
              </a:rPr>
              <a:t>השופטת רות רונן: </a:t>
            </a:r>
            <a:endParaRPr lang="en-US" sz="2200" dirty="0">
              <a:solidFill>
                <a:schemeClr val="tx1"/>
              </a:solidFill>
            </a:endParaRPr>
          </a:p>
          <a:p>
            <a:pPr algn="just"/>
            <a:r>
              <a:rPr lang="he-IL" sz="2200" b="1" dirty="0">
                <a:solidFill>
                  <a:schemeClr val="tx1"/>
                </a:solidFill>
              </a:rPr>
              <a:t>"</a:t>
            </a:r>
            <a:r>
              <a:rPr lang="he-IL" sz="2200" b="1" i="1" dirty="0">
                <a:solidFill>
                  <a:schemeClr val="tx1"/>
                </a:solidFill>
              </a:rPr>
              <a:t>לרישום פרוטוקול אין עלות גבוהה במיוחד, ומנגד, רישום כזה עשוי להקל מאד על מי שמבקש לטעון ולהוכיח קיומו של דיון ענייני ומיודע בהתייחס להחלטה כזו או אחרת. יתרה מזו, העובדה שמתקיים דיון מסודר עשויה היא כשלעצמה להגביר את הוודאות כי הדיון אכן יתייחס לכל הנושאים הרלוונטיים, כי כולם יצוינו באופן מפורש, יידונו ויישקלו על ידי חברי הדירקטוריון ותתקבל בהם החלטה המביאה אותם בחשבון."</a:t>
            </a:r>
            <a:endParaRPr lang="en-US" sz="2200" i="1" dirty="0">
              <a:solidFill>
                <a:schemeClr val="tx1"/>
              </a:solidFill>
            </a:endParaRPr>
          </a:p>
          <a:p>
            <a:pPr algn="just"/>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45045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normAutofit/>
          </a:bodyPr>
          <a:lstStyle/>
          <a:p>
            <a:r>
              <a:rPr lang="he-IL" sz="3600" b="1" u="sng" dirty="0" smtClean="0"/>
              <a:t>תנ"ג </a:t>
            </a:r>
            <a:r>
              <a:rPr lang="he-IL" sz="3600" b="1" u="sng" dirty="0"/>
              <a:t>13663-03-14 גיא ניומן נ' </a:t>
            </a:r>
            <a:r>
              <a:rPr lang="he-IL" sz="3600" b="1" u="sng" dirty="0" err="1"/>
              <a:t>פיננסטק</a:t>
            </a:r>
            <a:r>
              <a:rPr lang="he-IL" sz="3600" b="1" u="sng" dirty="0"/>
              <a:t> בע"מ ואח</a:t>
            </a:r>
            <a:r>
              <a:rPr lang="he-IL" sz="3600" b="1" u="sng" dirty="0" smtClean="0"/>
              <a:t>'</a:t>
            </a:r>
            <a:endParaRPr lang="he-IL" sz="3600" dirty="0"/>
          </a:p>
        </p:txBody>
      </p:sp>
      <p:sp>
        <p:nvSpPr>
          <p:cNvPr id="3" name="Subtitle 2"/>
          <p:cNvSpPr>
            <a:spLocks noGrp="1"/>
          </p:cNvSpPr>
          <p:nvPr>
            <p:ph type="subTitle" idx="1"/>
          </p:nvPr>
        </p:nvSpPr>
        <p:spPr>
          <a:xfrm>
            <a:off x="1371600" y="1828800"/>
            <a:ext cx="6400800" cy="1752600"/>
          </a:xfrm>
        </p:spPr>
        <p:txBody>
          <a:bodyPr>
            <a:noAutofit/>
          </a:bodyPr>
          <a:lstStyle/>
          <a:p>
            <a:pPr algn="just"/>
            <a:r>
              <a:rPr lang="he-IL" sz="1800" b="1" dirty="0" smtClean="0">
                <a:solidFill>
                  <a:schemeClr val="tx1"/>
                </a:solidFill>
              </a:rPr>
              <a:t>"</a:t>
            </a:r>
            <a:r>
              <a:rPr lang="he-IL" sz="1800" b="1" i="1" dirty="0" smtClean="0">
                <a:solidFill>
                  <a:schemeClr val="tx1"/>
                </a:solidFill>
              </a:rPr>
              <a:t>פרוטוקול מפורט של ישיבת הדירקטוריון אינו הדרך היחידה (אף שהיא דרך טובה ונוחה) להוכיח את היקפו של המידע שעמד בפני הדירקטוריון ואת תהליך קבלת ההחלטות שלו. אין לשלול מיניה וביה מהחברה ומהדירקטורים את האפשרות להוכיח גם באמצעות ראיות פחות 'חזקות' מה היה מהידע שעמד בפני מקבלי ההחלטה וביחס לתהליך קבלת ההחלטה על ידיהם. </a:t>
            </a:r>
            <a:endParaRPr lang="en-US" sz="1800" i="1" dirty="0" smtClean="0">
              <a:solidFill>
                <a:schemeClr val="tx1"/>
              </a:solidFill>
            </a:endParaRPr>
          </a:p>
          <a:p>
            <a:pPr algn="just"/>
            <a:r>
              <a:rPr lang="he-IL" sz="1800" b="1" i="1" dirty="0" smtClean="0">
                <a:solidFill>
                  <a:schemeClr val="tx1"/>
                </a:solidFill>
              </a:rPr>
              <a:t>ראיות כאלה יכולות לכלול הקלטה של הדיון, או אף עדויות של דירקטורים או של עדים אחרים ביחס לתהליך קבלת ההחלטה וביחס למידע ולהנחות שעמדו לנגד עיני הדירקטורים בעת קבלתה של ההחלטה. יחד עם זאת, הראיות הללו צריכות להתייחס להחלטה שהתקבלה בדירקטוריון. ראיות ביחס ל'שיחות מסדרון' של הדירקטורים, להנחות שהנחו אותם, למחשבות שהיו בלבם – כל אלה אינן ראיות רלוונטיות לצורך בחינת השאלה האם ניתן להחיל את כלל שיקול-הדעת העסקי על ההחלטה."</a:t>
            </a:r>
            <a:endParaRPr lang="en-US" sz="1800" i="1" dirty="0" smtClean="0">
              <a:solidFill>
                <a:schemeClr val="tx1"/>
              </a:solidFill>
            </a:endParaRPr>
          </a:p>
          <a:p>
            <a:pPr algn="just"/>
            <a:endParaRPr lang="en-US" sz="18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1760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a:t>חלוקת דיבידנד</a:t>
            </a:r>
            <a:r>
              <a:rPr lang="en-US" sz="3600" dirty="0"/>
              <a:t/>
            </a:r>
            <a:br>
              <a:rPr lang="en-US" sz="3600" dirty="0"/>
            </a:br>
            <a:r>
              <a:rPr lang="he-IL" sz="3600" b="1" u="sng" dirty="0"/>
              <a:t>תנ"ג 38472-06-10 חברת שוחט </a:t>
            </a:r>
            <a:r>
              <a:rPr lang="he-IL" sz="3600" b="1" u="sng" dirty="0" err="1"/>
              <a:t>רבינוביץ</a:t>
            </a:r>
            <a:r>
              <a:rPr lang="he-IL" sz="3600" b="1" u="sng" dirty="0"/>
              <a:t>', רואי חשבון </a:t>
            </a:r>
            <a:r>
              <a:rPr lang="he-IL" sz="3600" b="1" u="sng" dirty="0" smtClean="0"/>
              <a:t>נ' </a:t>
            </a:r>
            <a:r>
              <a:rPr lang="he-IL" sz="3600" b="1" u="sng" dirty="0"/>
              <a:t>דור-אלון אנרגיה בישראל (1988) בע"מ ואח' (השופטת מיכל </a:t>
            </a:r>
            <a:r>
              <a:rPr lang="he-IL" sz="3600" b="1" u="sng" dirty="0" err="1"/>
              <a:t>נד"ב</a:t>
            </a:r>
            <a:r>
              <a:rPr lang="he-IL" sz="3600" b="1" u="sng" dirty="0"/>
              <a:t>)</a:t>
            </a:r>
            <a:endParaRPr lang="en-US" sz="3600" dirty="0"/>
          </a:p>
        </p:txBody>
      </p:sp>
      <p:sp>
        <p:nvSpPr>
          <p:cNvPr id="3" name="Subtitle 2"/>
          <p:cNvSpPr>
            <a:spLocks noGrp="1"/>
          </p:cNvSpPr>
          <p:nvPr>
            <p:ph type="subTitle" idx="1"/>
          </p:nvPr>
        </p:nvSpPr>
        <p:spPr>
          <a:xfrm>
            <a:off x="1371600" y="2590800"/>
            <a:ext cx="6400800" cy="1752600"/>
          </a:xfrm>
        </p:spPr>
        <p:txBody>
          <a:bodyPr>
            <a:noAutofit/>
          </a:bodyPr>
          <a:lstStyle/>
          <a:p>
            <a:pPr marL="342900" indent="-342900" algn="just">
              <a:buFont typeface="Arial" panose="020B0604020202020204" pitchFamily="34" charset="0"/>
              <a:buChar char="•"/>
            </a:pPr>
            <a:r>
              <a:rPr lang="he-IL" sz="2200" b="1" dirty="0">
                <a:solidFill>
                  <a:schemeClr val="tx1"/>
                </a:solidFill>
              </a:rPr>
              <a:t>דור אלון חילקה לבעלי מניותיה דיבידנד בעין (מניות של חברת בת, אלון גז).</a:t>
            </a:r>
            <a:endParaRPr lang="en-US" sz="2200" dirty="0">
              <a:solidFill>
                <a:schemeClr val="tx1"/>
              </a:solidFill>
            </a:endParaRPr>
          </a:p>
          <a:p>
            <a:pPr marL="342900" indent="-342900" algn="just">
              <a:buFont typeface="Arial" panose="020B0604020202020204" pitchFamily="34" charset="0"/>
              <a:buChar char="•"/>
            </a:pPr>
            <a:r>
              <a:rPr lang="he-IL" sz="2200" b="1" dirty="0" smtClean="0">
                <a:solidFill>
                  <a:schemeClr val="tx1"/>
                </a:solidFill>
              </a:rPr>
              <a:t>בעלת אג"ח </a:t>
            </a:r>
            <a:r>
              <a:rPr lang="he-IL" sz="2200" b="1" dirty="0">
                <a:solidFill>
                  <a:schemeClr val="tx1"/>
                </a:solidFill>
              </a:rPr>
              <a:t>להמרה של דור אלון </a:t>
            </a:r>
            <a:r>
              <a:rPr lang="he-IL" sz="2200" b="1" dirty="0" smtClean="0">
                <a:solidFill>
                  <a:schemeClr val="tx1"/>
                </a:solidFill>
              </a:rPr>
              <a:t>הגישה </a:t>
            </a:r>
            <a:r>
              <a:rPr lang="he-IL" sz="2200" b="1" dirty="0">
                <a:solidFill>
                  <a:schemeClr val="tx1"/>
                </a:solidFill>
              </a:rPr>
              <a:t>בקשה לאישור תביעה נגזרת כנגד </a:t>
            </a:r>
            <a:r>
              <a:rPr lang="he-IL" sz="2200" b="1" dirty="0" smtClean="0">
                <a:solidFill>
                  <a:schemeClr val="tx1"/>
                </a:solidFill>
              </a:rPr>
              <a:t>דירקטוריון דור </a:t>
            </a:r>
            <a:r>
              <a:rPr lang="he-IL" sz="2200" b="1" dirty="0">
                <a:solidFill>
                  <a:schemeClr val="tx1"/>
                </a:solidFill>
              </a:rPr>
              <a:t>אלון, בעילה של חלוקת דיבידנד בניגוד לדין.</a:t>
            </a:r>
            <a:endParaRPr lang="en-US" sz="2200" dirty="0">
              <a:solidFill>
                <a:schemeClr val="tx1"/>
              </a:solidFill>
            </a:endParaRPr>
          </a:p>
          <a:p>
            <a:pPr marL="342900" indent="-342900" algn="just">
              <a:buFont typeface="Arial" panose="020B0604020202020204" pitchFamily="34" charset="0"/>
              <a:buChar char="•"/>
            </a:pPr>
            <a:r>
              <a:rPr lang="he-IL" sz="2200" b="1" dirty="0">
                <a:solidFill>
                  <a:schemeClr val="tx1"/>
                </a:solidFill>
              </a:rPr>
              <a:t>המבחנים לחלוקת דיבידנד (סעיף 302 לחוק החברות): </a:t>
            </a:r>
            <a:endParaRPr lang="en-US" sz="2200" dirty="0">
              <a:solidFill>
                <a:schemeClr val="tx1"/>
              </a:solidFill>
            </a:endParaRPr>
          </a:p>
          <a:p>
            <a:pPr algn="just"/>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3734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975"/>
            <a:ext cx="7772400" cy="1470025"/>
          </a:xfrm>
        </p:spPr>
        <p:txBody>
          <a:bodyPr>
            <a:normAutofit/>
          </a:bodyPr>
          <a:lstStyle/>
          <a:p>
            <a:r>
              <a:rPr lang="he-IL" sz="3600" b="1" u="sng" dirty="0"/>
              <a:t>מהי תביעה נגזרת</a:t>
            </a:r>
            <a:r>
              <a:rPr lang="he-IL" sz="3600" b="1" u="sng" dirty="0" smtClean="0"/>
              <a:t>?</a:t>
            </a:r>
            <a:endParaRPr lang="he-IL" sz="3600" dirty="0"/>
          </a:p>
        </p:txBody>
      </p:sp>
      <p:sp>
        <p:nvSpPr>
          <p:cNvPr id="3" name="Subtitle 2"/>
          <p:cNvSpPr>
            <a:spLocks noGrp="1"/>
          </p:cNvSpPr>
          <p:nvPr>
            <p:ph type="subTitle" idx="1"/>
          </p:nvPr>
        </p:nvSpPr>
        <p:spPr>
          <a:xfrm>
            <a:off x="1447800" y="1524000"/>
            <a:ext cx="6400800" cy="3962400"/>
          </a:xfrm>
        </p:spPr>
        <p:txBody>
          <a:bodyPr>
            <a:normAutofit fontScale="70000" lnSpcReduction="20000"/>
          </a:bodyPr>
          <a:lstStyle/>
          <a:p>
            <a:pPr marL="457200" indent="-457200" algn="just">
              <a:buFont typeface="Arial" panose="020B0604020202020204" pitchFamily="34" charset="0"/>
              <a:buChar char="•"/>
            </a:pPr>
            <a:r>
              <a:rPr lang="he-IL" b="1" dirty="0">
                <a:solidFill>
                  <a:schemeClr val="tx1"/>
                </a:solidFill>
              </a:rPr>
              <a:t>הליך המעניק לבעל מניות "זכות עמידה" לתבוע בשם החברה, מקום בו האורגנים המוסמכים נמנעים מהגשת תביעה בשם החברה נגד נושא משרה או גורם רלוונטי אחר.</a:t>
            </a:r>
            <a:endParaRPr lang="en-US" dirty="0">
              <a:solidFill>
                <a:schemeClr val="tx1"/>
              </a:solidFill>
            </a:endParaRPr>
          </a:p>
          <a:p>
            <a:pPr marL="457200" indent="-457200" algn="just">
              <a:buFont typeface="Arial" panose="020B0604020202020204" pitchFamily="34" charset="0"/>
              <a:buChar char="•"/>
            </a:pPr>
            <a:r>
              <a:rPr lang="he-IL" b="1" dirty="0">
                <a:solidFill>
                  <a:schemeClr val="tx1"/>
                </a:solidFill>
              </a:rPr>
              <a:t>הליך הבקשה לאשר תביעה נגזרת, מעוגן בסעיף 198(א) לחוק החברות. מטרתו לאזן בין הרצון להגן על החברה מפני מנהליה לבין הרצון להגן על החברה מפני סחיטה של בעל מניות.</a:t>
            </a:r>
            <a:endParaRPr lang="en-US" dirty="0">
              <a:solidFill>
                <a:schemeClr val="tx1"/>
              </a:solidFill>
            </a:endParaRPr>
          </a:p>
          <a:p>
            <a:pPr marL="457200" indent="-457200" algn="just">
              <a:buFont typeface="Arial" panose="020B0604020202020204" pitchFamily="34" charset="0"/>
              <a:buChar char="•"/>
            </a:pPr>
            <a:r>
              <a:rPr lang="he-IL" b="1" dirty="0">
                <a:solidFill>
                  <a:schemeClr val="tx1"/>
                </a:solidFill>
              </a:rPr>
              <a:t>בית המשפט יפעיל שיקול דעת מיוחד ויערוך בדיקה טרומית מעמיקה לפני אישור תביעה נגזרת. </a:t>
            </a:r>
            <a:endParaRPr lang="en-US" dirty="0">
              <a:solidFill>
                <a:schemeClr val="tx1"/>
              </a:solidFill>
            </a:endParaRPr>
          </a:p>
          <a:p>
            <a:pPr marL="457200" indent="-457200" algn="just">
              <a:buFont typeface="Arial" panose="020B0604020202020204" pitchFamily="34" charset="0"/>
              <a:buChar char="•"/>
            </a:pPr>
            <a:r>
              <a:rPr lang="he-IL" b="1" dirty="0">
                <a:solidFill>
                  <a:schemeClr val="tx1"/>
                </a:solidFill>
              </a:rPr>
              <a:t>התנאים: עילת תביעה לכאורה; לטובת החברה (עשויה לתרום להגדלת ערכה); על ידי מבקש שאינו פועל בחוסר תום לב. </a:t>
            </a:r>
            <a:endParaRPr lang="en-US" dirty="0">
              <a:solidFill>
                <a:schemeClr val="tx1"/>
              </a:solidFill>
            </a:endParaRPr>
          </a:p>
          <a:p>
            <a:pPr algn="just"/>
            <a:endParaRPr lang="he-IL"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6"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5480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a:t>חלוקת דיבידנד</a:t>
            </a:r>
            <a:r>
              <a:rPr lang="en-US" sz="3600" dirty="0"/>
              <a:t/>
            </a:r>
            <a:br>
              <a:rPr lang="en-US" sz="3600" dirty="0"/>
            </a:br>
            <a:r>
              <a:rPr lang="he-IL" sz="3600" b="1" u="sng" dirty="0"/>
              <a:t>תנ"ג 38472-06-10 חברת שוחט </a:t>
            </a:r>
            <a:r>
              <a:rPr lang="he-IL" sz="3600" b="1" u="sng" dirty="0" err="1"/>
              <a:t>רבינוביץ</a:t>
            </a:r>
            <a:r>
              <a:rPr lang="he-IL" sz="3600" b="1" u="sng" dirty="0"/>
              <a:t>', רואי חשבון </a:t>
            </a:r>
            <a:r>
              <a:rPr lang="he-IL" sz="3600" b="1" u="sng" dirty="0" smtClean="0"/>
              <a:t>נ' </a:t>
            </a:r>
            <a:r>
              <a:rPr lang="he-IL" sz="3600" b="1" u="sng" dirty="0"/>
              <a:t>דור-אלון אנרגיה בישראל (1988) בע"מ ואח' (השופטת מיכל </a:t>
            </a:r>
            <a:r>
              <a:rPr lang="he-IL" sz="3600" b="1" u="sng" dirty="0" err="1"/>
              <a:t>נד"ב</a:t>
            </a:r>
            <a:r>
              <a:rPr lang="he-IL" sz="3600" b="1" u="sng" dirty="0"/>
              <a:t>)</a:t>
            </a:r>
            <a:endParaRPr lang="en-US" sz="3600" dirty="0"/>
          </a:p>
        </p:txBody>
      </p:sp>
      <p:sp>
        <p:nvSpPr>
          <p:cNvPr id="3" name="Subtitle 2"/>
          <p:cNvSpPr>
            <a:spLocks noGrp="1"/>
          </p:cNvSpPr>
          <p:nvPr>
            <p:ph type="subTitle" idx="1"/>
          </p:nvPr>
        </p:nvSpPr>
        <p:spPr>
          <a:xfrm>
            <a:off x="1371600" y="2590800"/>
            <a:ext cx="6400800" cy="1752600"/>
          </a:xfrm>
        </p:spPr>
        <p:txBody>
          <a:bodyPr>
            <a:noAutofit/>
          </a:bodyPr>
          <a:lstStyle/>
          <a:p>
            <a:pPr algn="just"/>
            <a:r>
              <a:rPr lang="he-IL" sz="2200" b="1" u="sng" dirty="0">
                <a:solidFill>
                  <a:schemeClr val="tx1"/>
                </a:solidFill>
              </a:rPr>
              <a:t>מבחן הרווח</a:t>
            </a:r>
            <a:r>
              <a:rPr lang="he-IL" sz="2200" b="1" dirty="0">
                <a:solidFill>
                  <a:schemeClr val="tx1"/>
                </a:solidFill>
              </a:rPr>
              <a:t>: יתרת עודפים או עודפים שנצברו בשנתיים האחרונות (הגבוה מבין השניים), בהתאם לדוחות הכספיים המתואמים האחרונים, המבוקרים או הסקורים, שערכה החברה (תוך הפחתת חלוקות קודמות אם לא הופחתו כבר מן העודפים), ובלבד שהמועד שלגביו נערכו הדוחות אינו מוקדם ביותר משישה חודשים ממועד החלוקה.</a:t>
            </a:r>
            <a:endParaRPr lang="en-US" sz="2200" dirty="0">
              <a:solidFill>
                <a:schemeClr val="tx1"/>
              </a:solidFill>
            </a:endParaRPr>
          </a:p>
          <a:p>
            <a:pPr algn="just"/>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4098" name="Picture 2" descr="תוצאת תמונה עבור ‪dola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4724400"/>
            <a:ext cx="1453811" cy="1453811"/>
          </a:xfrm>
          <a:prstGeom prst="rect">
            <a:avLst/>
          </a:prstGeom>
          <a:noFill/>
          <a:extLst>
            <a:ext uri="{909E8E84-426E-40DD-AFC4-6F175D3DCCD1}">
              <a14:hiddenFill xmlns:a14="http://schemas.microsoft.com/office/drawing/2010/main">
                <a:solidFill>
                  <a:srgbClr val="FFFFFF"/>
                </a:solidFill>
              </a14:hiddenFill>
            </a:ext>
          </a:extLst>
        </p:spPr>
      </p:pic>
      <p:pic>
        <p:nvPicPr>
          <p:cNvPr id="6" name="719802f7-7eec-453e-b4d9-1d7b292bc7d4" descr="תיאור: Description: Description: Description: cid:9C8698AA-A523-42E1-9DC7-6086F5DEE84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2461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4098"/>
                                        </p:tgtEl>
                                        <p:attrNameLst>
                                          <p:attrName>style.visibility</p:attrName>
                                        </p:attrNameLst>
                                      </p:cBhvr>
                                      <p:to>
                                        <p:strVal val="visible"/>
                                      </p:to>
                                    </p:set>
                                    <p:animEffect transition="in" filter="barn(inVertical)">
                                      <p:cBhvr>
                                        <p:cTn id="14"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a:t>חלוקת דיבידנד</a:t>
            </a:r>
            <a:r>
              <a:rPr lang="en-US" sz="3600" dirty="0"/>
              <a:t/>
            </a:r>
            <a:br>
              <a:rPr lang="en-US" sz="3600" dirty="0"/>
            </a:br>
            <a:r>
              <a:rPr lang="he-IL" sz="3600" b="1" u="sng" dirty="0"/>
              <a:t>תנ"ג 38472-06-10 חברת שוחט </a:t>
            </a:r>
            <a:r>
              <a:rPr lang="he-IL" sz="3600" b="1" u="sng" dirty="0" err="1"/>
              <a:t>רבינוביץ</a:t>
            </a:r>
            <a:r>
              <a:rPr lang="he-IL" sz="3600" b="1" u="sng" dirty="0"/>
              <a:t>', רואי חשבון </a:t>
            </a:r>
            <a:r>
              <a:rPr lang="he-IL" sz="3600" b="1" u="sng" dirty="0" smtClean="0"/>
              <a:t>נ' </a:t>
            </a:r>
            <a:r>
              <a:rPr lang="he-IL" sz="3600" b="1" u="sng" dirty="0"/>
              <a:t>דור-אלון אנרגיה בישראל (1988) בע"מ ואח' (השופטת מיכל </a:t>
            </a:r>
            <a:r>
              <a:rPr lang="he-IL" sz="3600" b="1" u="sng" dirty="0" err="1"/>
              <a:t>נד"ב</a:t>
            </a:r>
            <a:r>
              <a:rPr lang="he-IL" sz="3600" b="1" u="sng" dirty="0"/>
              <a:t>)</a:t>
            </a:r>
            <a:endParaRPr lang="en-US" sz="3600" dirty="0"/>
          </a:p>
        </p:txBody>
      </p:sp>
      <p:sp>
        <p:nvSpPr>
          <p:cNvPr id="3" name="Subtitle 2"/>
          <p:cNvSpPr>
            <a:spLocks noGrp="1"/>
          </p:cNvSpPr>
          <p:nvPr>
            <p:ph type="subTitle" idx="1"/>
          </p:nvPr>
        </p:nvSpPr>
        <p:spPr>
          <a:xfrm>
            <a:off x="1371600" y="2590800"/>
            <a:ext cx="6400800" cy="1752600"/>
          </a:xfrm>
        </p:spPr>
        <p:txBody>
          <a:bodyPr>
            <a:noAutofit/>
          </a:bodyPr>
          <a:lstStyle/>
          <a:p>
            <a:pPr algn="just"/>
            <a:r>
              <a:rPr lang="he-IL" sz="2200" b="1" u="sng" dirty="0">
                <a:solidFill>
                  <a:schemeClr val="tx1"/>
                </a:solidFill>
              </a:rPr>
              <a:t>מבחן יכולת הפירעון</a:t>
            </a:r>
            <a:r>
              <a:rPr lang="he-IL" sz="2200" b="1" dirty="0">
                <a:solidFill>
                  <a:schemeClr val="tx1"/>
                </a:solidFill>
              </a:rPr>
              <a:t>: חלוקת הדיבידנד לא תימנע מן החברה את היכולת לעמוד </a:t>
            </a:r>
            <a:r>
              <a:rPr lang="he-IL" sz="2200" b="1" dirty="0" err="1">
                <a:solidFill>
                  <a:schemeClr val="tx1"/>
                </a:solidFill>
              </a:rPr>
              <a:t>בחבויותיה</a:t>
            </a:r>
            <a:r>
              <a:rPr lang="he-IL" sz="2200" b="1" dirty="0">
                <a:solidFill>
                  <a:schemeClr val="tx1"/>
                </a:solidFill>
              </a:rPr>
              <a:t> הקיימות והצפויות, בהגיע מועד קיומן.</a:t>
            </a:r>
            <a:endParaRPr lang="en-US" sz="2200" dirty="0">
              <a:solidFill>
                <a:schemeClr val="tx1"/>
              </a:solidFill>
            </a:endParaRPr>
          </a:p>
          <a:p>
            <a:pPr algn="just"/>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122" name="Picture 2" descr="תוצאת תמונה עבור ‪repo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1" y="4038600"/>
            <a:ext cx="1981200" cy="1981201"/>
          </a:xfrm>
          <a:prstGeom prst="rect">
            <a:avLst/>
          </a:prstGeom>
          <a:noFill/>
          <a:extLst>
            <a:ext uri="{909E8E84-426E-40DD-AFC4-6F175D3DCCD1}">
              <a14:hiddenFill xmlns:a14="http://schemas.microsoft.com/office/drawing/2010/main">
                <a:solidFill>
                  <a:srgbClr val="FFFFFF"/>
                </a:solidFill>
              </a14:hiddenFill>
            </a:ext>
          </a:extLst>
        </p:spPr>
      </p:pic>
      <p:pic>
        <p:nvPicPr>
          <p:cNvPr id="6" name="719802f7-7eec-453e-b4d9-1d7b292bc7d4" descr="תיאור: Description: Description: Description: cid:9C8698AA-A523-42E1-9DC7-6086F5DEE84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1297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122"/>
                                        </p:tgtEl>
                                        <p:attrNameLst>
                                          <p:attrName>style.visibility</p:attrName>
                                        </p:attrNameLst>
                                      </p:cBhvr>
                                      <p:to>
                                        <p:strVal val="visible"/>
                                      </p:to>
                                    </p:set>
                                    <p:anim calcmode="lin" valueType="num">
                                      <p:cBhvr>
                                        <p:cTn id="14" dur="500" fill="hold"/>
                                        <p:tgtEl>
                                          <p:spTgt spid="5122"/>
                                        </p:tgtEl>
                                        <p:attrNameLst>
                                          <p:attrName>ppt_w</p:attrName>
                                        </p:attrNameLst>
                                      </p:cBhvr>
                                      <p:tavLst>
                                        <p:tav tm="0">
                                          <p:val>
                                            <p:fltVal val="0"/>
                                          </p:val>
                                        </p:tav>
                                        <p:tav tm="100000">
                                          <p:val>
                                            <p:strVal val="#ppt_w"/>
                                          </p:val>
                                        </p:tav>
                                      </p:tavLst>
                                    </p:anim>
                                    <p:anim calcmode="lin" valueType="num">
                                      <p:cBhvr>
                                        <p:cTn id="15" dur="500" fill="hold"/>
                                        <p:tgtEl>
                                          <p:spTgt spid="5122"/>
                                        </p:tgtEl>
                                        <p:attrNameLst>
                                          <p:attrName>ppt_h</p:attrName>
                                        </p:attrNameLst>
                                      </p:cBhvr>
                                      <p:tavLst>
                                        <p:tav tm="0">
                                          <p:val>
                                            <p:fltVal val="0"/>
                                          </p:val>
                                        </p:tav>
                                        <p:tav tm="100000">
                                          <p:val>
                                            <p:strVal val="#ppt_h"/>
                                          </p:val>
                                        </p:tav>
                                      </p:tavLst>
                                    </p:anim>
                                    <p:animEffect transition="in" filter="fade">
                                      <p:cBhvr>
                                        <p:cTn id="16"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a:t>חלוקת דיבידנד</a:t>
            </a:r>
            <a:r>
              <a:rPr lang="en-US" sz="3600" dirty="0"/>
              <a:t/>
            </a:r>
            <a:br>
              <a:rPr lang="en-US" sz="3600" dirty="0"/>
            </a:br>
            <a:r>
              <a:rPr lang="he-IL" sz="3600" b="1" u="sng" dirty="0"/>
              <a:t>תנ"ג 38472-06-10 חברת שוחט </a:t>
            </a:r>
            <a:r>
              <a:rPr lang="he-IL" sz="3600" b="1" u="sng" dirty="0" err="1"/>
              <a:t>רבינוביץ</a:t>
            </a:r>
            <a:r>
              <a:rPr lang="he-IL" sz="3600" b="1" u="sng" dirty="0"/>
              <a:t>', רואי חשבון </a:t>
            </a:r>
            <a:r>
              <a:rPr lang="he-IL" sz="3600" b="1" u="sng" dirty="0" smtClean="0"/>
              <a:t>נ' </a:t>
            </a:r>
            <a:r>
              <a:rPr lang="he-IL" sz="3600" b="1" u="sng" dirty="0"/>
              <a:t>דור-אלון אנרגיה בישראל (1988) בע"מ ואח' (השופטת מיכל </a:t>
            </a:r>
            <a:r>
              <a:rPr lang="he-IL" sz="3600" b="1" u="sng" dirty="0" err="1"/>
              <a:t>נד"ב</a:t>
            </a:r>
            <a:r>
              <a:rPr lang="he-IL" sz="3600" b="1" u="sng" dirty="0"/>
              <a:t>)</a:t>
            </a:r>
            <a:endParaRPr lang="en-US" sz="3600" dirty="0"/>
          </a:p>
        </p:txBody>
      </p:sp>
      <p:sp>
        <p:nvSpPr>
          <p:cNvPr id="3" name="Subtitle 2"/>
          <p:cNvSpPr>
            <a:spLocks noGrp="1"/>
          </p:cNvSpPr>
          <p:nvPr>
            <p:ph type="subTitle" idx="1"/>
          </p:nvPr>
        </p:nvSpPr>
        <p:spPr>
          <a:xfrm>
            <a:off x="1371600" y="2209800"/>
            <a:ext cx="6400800" cy="1752600"/>
          </a:xfrm>
        </p:spPr>
        <p:txBody>
          <a:bodyPr>
            <a:noAutofit/>
          </a:bodyPr>
          <a:lstStyle/>
          <a:p>
            <a:pPr marL="342900" indent="-342900" algn="just">
              <a:buFont typeface="Arial" panose="020B0604020202020204" pitchFamily="34" charset="0"/>
              <a:buChar char="•"/>
            </a:pPr>
            <a:r>
              <a:rPr lang="he-IL" sz="2200" b="1" dirty="0">
                <a:solidFill>
                  <a:schemeClr val="tx1"/>
                </a:solidFill>
              </a:rPr>
              <a:t>המחלוקת בין הצדדים נבעה מכך שבספרי החברה הוערכו המניות שחולקו כדיבידנד בסך של 18 מיליון ₪ (על בסיס עלות), ואילו שוויין של המניות בשוק עמד על כ- 770 מיליון ש"ח (יותר מכפול מהונה העצמי של החברה). </a:t>
            </a:r>
            <a:endParaRPr lang="en-US" sz="2200" dirty="0">
              <a:solidFill>
                <a:schemeClr val="tx1"/>
              </a:solidFill>
            </a:endParaRPr>
          </a:p>
          <a:p>
            <a:pPr marL="342900" indent="-342900" algn="just">
              <a:buFont typeface="Arial" panose="020B0604020202020204" pitchFamily="34" charset="0"/>
              <a:buChar char="•"/>
            </a:pPr>
            <a:r>
              <a:rPr lang="he-IL" sz="2200" b="1" dirty="0">
                <a:solidFill>
                  <a:schemeClr val="tx1"/>
                </a:solidFill>
              </a:rPr>
              <a:t>לטענת התובעת, החלוקה הגדילה את הסיכון הגלום באג"ח וגם </a:t>
            </a:r>
            <a:r>
              <a:rPr lang="he-IL" sz="2200" b="1" dirty="0" smtClean="0">
                <a:solidFill>
                  <a:schemeClr val="tx1"/>
                </a:solidFill>
              </a:rPr>
              <a:t>הפכה </a:t>
            </a:r>
            <a:r>
              <a:rPr lang="he-IL" sz="2200" b="1" dirty="0">
                <a:solidFill>
                  <a:schemeClr val="tx1"/>
                </a:solidFill>
              </a:rPr>
              <a:t>את ההמרה לבלתי כדאית, שכן מחיר מניות החברה בבורסה נהיה נמוך יותר משמעותית מהמחיר שנדרש עבורן בחלופה של רכישה באמצעות המרת </a:t>
            </a:r>
            <a:r>
              <a:rPr lang="he-IL" sz="2200" b="1" dirty="0" err="1">
                <a:solidFill>
                  <a:schemeClr val="tx1"/>
                </a:solidFill>
              </a:rPr>
              <a:t>האג"ח</a:t>
            </a:r>
            <a:r>
              <a:rPr lang="he-IL" sz="2200" b="1" dirty="0">
                <a:solidFill>
                  <a:schemeClr val="tx1"/>
                </a:solidFill>
              </a:rPr>
              <a:t> (ריקון ברירת ההמרה).</a:t>
            </a:r>
            <a:endParaRPr lang="en-US" sz="2200" dirty="0">
              <a:solidFill>
                <a:schemeClr val="tx1"/>
              </a:solidFill>
            </a:endParaRPr>
          </a:p>
          <a:p>
            <a:pPr marL="342900" indent="-342900" algn="just">
              <a:buFont typeface="Arial" panose="020B0604020202020204" pitchFamily="34" charset="0"/>
              <a:buChar char="•"/>
            </a:pPr>
            <a:r>
              <a:rPr lang="he-IL" sz="2200" b="1" dirty="0">
                <a:solidFill>
                  <a:schemeClr val="tx1"/>
                </a:solidFill>
              </a:rPr>
              <a:t> הסעד הנדרש: תיקון שער ההמרה.</a:t>
            </a:r>
            <a:endParaRPr lang="en-US" sz="2200" dirty="0">
              <a:solidFill>
                <a:schemeClr val="tx1"/>
              </a:solidFill>
            </a:endParaRPr>
          </a:p>
          <a:p>
            <a:pPr algn="just"/>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88949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a:t>חלוקת דיבידנד</a:t>
            </a:r>
            <a:r>
              <a:rPr lang="en-US" sz="3600" dirty="0"/>
              <a:t/>
            </a:r>
            <a:br>
              <a:rPr lang="en-US" sz="3600" dirty="0"/>
            </a:br>
            <a:r>
              <a:rPr lang="he-IL" sz="3600" b="1" u="sng" dirty="0"/>
              <a:t>תנ"ג 38472-06-10 חברת שוחט </a:t>
            </a:r>
            <a:r>
              <a:rPr lang="he-IL" sz="3600" b="1" u="sng" dirty="0" err="1"/>
              <a:t>רבינוביץ</a:t>
            </a:r>
            <a:r>
              <a:rPr lang="he-IL" sz="3600" b="1" u="sng" dirty="0"/>
              <a:t>', רואי חשבון </a:t>
            </a:r>
            <a:r>
              <a:rPr lang="he-IL" sz="3600" b="1" u="sng" dirty="0" smtClean="0"/>
              <a:t>נ' </a:t>
            </a:r>
            <a:r>
              <a:rPr lang="he-IL" sz="3600" b="1" u="sng" dirty="0"/>
              <a:t>דור-אלון אנרגיה בישראל (1988) בע"מ ואח' (השופטת מיכל </a:t>
            </a:r>
            <a:r>
              <a:rPr lang="he-IL" sz="3600" b="1" u="sng" dirty="0" err="1"/>
              <a:t>נד"ב</a:t>
            </a:r>
            <a:r>
              <a:rPr lang="he-IL" sz="3600" b="1" u="sng" dirty="0"/>
              <a:t>)</a:t>
            </a:r>
            <a:endParaRPr lang="en-US" sz="3600" dirty="0"/>
          </a:p>
        </p:txBody>
      </p:sp>
      <p:sp>
        <p:nvSpPr>
          <p:cNvPr id="3" name="Subtitle 2"/>
          <p:cNvSpPr>
            <a:spLocks noGrp="1"/>
          </p:cNvSpPr>
          <p:nvPr>
            <p:ph type="subTitle" idx="1"/>
          </p:nvPr>
        </p:nvSpPr>
        <p:spPr>
          <a:xfrm>
            <a:off x="1371600" y="2362200"/>
            <a:ext cx="6400800" cy="1752600"/>
          </a:xfrm>
        </p:spPr>
        <p:txBody>
          <a:bodyPr>
            <a:noAutofit/>
          </a:bodyPr>
          <a:lstStyle/>
          <a:p>
            <a:pPr algn="just"/>
            <a:r>
              <a:rPr lang="he-IL" sz="2200" b="1" u="sng" dirty="0">
                <a:solidFill>
                  <a:schemeClr val="tx1"/>
                </a:solidFill>
              </a:rPr>
              <a:t>בית המשפט</a:t>
            </a:r>
            <a:r>
              <a:rPr lang="he-IL" sz="2200" b="1" dirty="0">
                <a:solidFill>
                  <a:schemeClr val="tx1"/>
                </a:solidFill>
              </a:rPr>
              <a:t> (השופטת מיכל </a:t>
            </a:r>
            <a:r>
              <a:rPr lang="he-IL" sz="2200" b="1" dirty="0" err="1">
                <a:solidFill>
                  <a:schemeClr val="tx1"/>
                </a:solidFill>
              </a:rPr>
              <a:t>נד"ב</a:t>
            </a:r>
            <a:r>
              <a:rPr lang="he-IL" sz="2200" b="1" dirty="0">
                <a:solidFill>
                  <a:schemeClr val="tx1"/>
                </a:solidFill>
              </a:rPr>
              <a:t>): מבחן הרווח הוא טכני ומתייחס לערכי הנכסים כפי שמופיעים בדוחות הכספיים. החוק מקנה מעמד משפטי מחייב לכללי החשבונאות המקובלים, ועל פיהם מחושב שווי העודפים הניתנים לחלוקה. אילו נכסי החברה היו מוערכים בדוחותיה הכספיים על פי </a:t>
            </a:r>
            <a:r>
              <a:rPr lang="he-IL" sz="2200" b="1" dirty="0" err="1">
                <a:solidFill>
                  <a:schemeClr val="tx1"/>
                </a:solidFill>
              </a:rPr>
              <a:t>שוויים</a:t>
            </a:r>
            <a:r>
              <a:rPr lang="he-IL" sz="2200" b="1" dirty="0">
                <a:solidFill>
                  <a:schemeClr val="tx1"/>
                </a:solidFill>
              </a:rPr>
              <a:t> המלא ברור שגם ההון העצמי היה גבוה יותר באופן המביא לביטוי את הערך הגבוה יותר של הנכסים.</a:t>
            </a:r>
            <a:endParaRPr lang="en-US" sz="2200" dirty="0">
              <a:solidFill>
                <a:schemeClr val="tx1"/>
              </a:solidFill>
            </a:endParaRPr>
          </a:p>
          <a:p>
            <a:pPr algn="just"/>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7646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a:t>חלוקת דיבידנד בסמוך לאחר רכישה ממונפת</a:t>
            </a:r>
            <a:r>
              <a:rPr lang="en-US" sz="3600" u="sng" dirty="0"/>
              <a:t/>
            </a:r>
            <a:br>
              <a:rPr lang="en-US" sz="3600" u="sng" dirty="0"/>
            </a:br>
            <a:r>
              <a:rPr lang="he-IL" sz="3600" b="1" u="sng" dirty="0"/>
              <a:t>תנ"ג 48081-11-11 רוזנפלד נ' אילן בן דב ואח' (השופט חאלד כאבוב):</a:t>
            </a:r>
            <a:endParaRPr lang="en-US" sz="3600" u="sng" dirty="0"/>
          </a:p>
        </p:txBody>
      </p:sp>
      <p:sp>
        <p:nvSpPr>
          <p:cNvPr id="3" name="Subtitle 2"/>
          <p:cNvSpPr>
            <a:spLocks noGrp="1"/>
          </p:cNvSpPr>
          <p:nvPr>
            <p:ph type="subTitle" idx="1"/>
          </p:nvPr>
        </p:nvSpPr>
        <p:spPr>
          <a:xfrm>
            <a:off x="1371600" y="2362200"/>
            <a:ext cx="6400800" cy="1752600"/>
          </a:xfrm>
        </p:spPr>
        <p:txBody>
          <a:bodyPr>
            <a:noAutofit/>
          </a:bodyPr>
          <a:lstStyle/>
          <a:p>
            <a:pPr algn="just"/>
            <a:r>
              <a:rPr lang="he-IL" sz="2200" b="1" dirty="0">
                <a:solidFill>
                  <a:schemeClr val="tx1"/>
                </a:solidFill>
              </a:rPr>
              <a:t>בעל השליטה רוכש שליטה בחברה ציבורית במינוף גבוה תוך שימוש באשראי בנקאי. לאחר הרכישה מגייסת החברה הון על דרך של הנפקת אג"ח ומחלקת דיבידנדים "נדיבים" המאפשרים לבעל השליטה להחזיר חלק מההלוואות שנטל לטובת ההשתלטות על החברה.</a:t>
            </a:r>
            <a:endParaRPr lang="en-US" sz="2200" dirty="0">
              <a:solidFill>
                <a:schemeClr val="tx1"/>
              </a:solidFill>
            </a:endParaRPr>
          </a:p>
          <a:p>
            <a:pPr algn="just"/>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1497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a:t>חלוקת דיבידנד בסמוך לאחר רכישה ממונפת</a:t>
            </a:r>
            <a:r>
              <a:rPr lang="en-US" sz="3600" u="sng" dirty="0"/>
              <a:t/>
            </a:r>
            <a:br>
              <a:rPr lang="en-US" sz="3600" u="sng" dirty="0"/>
            </a:br>
            <a:r>
              <a:rPr lang="he-IL" sz="3600" b="1" u="sng" dirty="0"/>
              <a:t>תנ"ג 48081-11-11 רוזנפלד נ' אילן בן דב ואח' (השופט חאלד כאבוב):</a:t>
            </a:r>
            <a:endParaRPr lang="en-US" sz="3600" u="sng" dirty="0"/>
          </a:p>
        </p:txBody>
      </p:sp>
      <p:sp>
        <p:nvSpPr>
          <p:cNvPr id="3" name="Subtitle 2"/>
          <p:cNvSpPr>
            <a:spLocks noGrp="1"/>
          </p:cNvSpPr>
          <p:nvPr>
            <p:ph type="subTitle" idx="1"/>
          </p:nvPr>
        </p:nvSpPr>
        <p:spPr>
          <a:xfrm>
            <a:off x="1371600" y="2362200"/>
            <a:ext cx="6400800" cy="1752600"/>
          </a:xfrm>
        </p:spPr>
        <p:txBody>
          <a:bodyPr>
            <a:noAutofit/>
          </a:bodyPr>
          <a:lstStyle/>
          <a:p>
            <a:pPr lvl="0" algn="just"/>
            <a:r>
              <a:rPr lang="he-IL" sz="2200" b="1" dirty="0" smtClean="0">
                <a:solidFill>
                  <a:schemeClr val="tx1"/>
                </a:solidFill>
              </a:rPr>
              <a:t>א.	האם </a:t>
            </a:r>
            <a:r>
              <a:rPr lang="he-IL" sz="2200" b="1" dirty="0">
                <a:solidFill>
                  <a:schemeClr val="tx1"/>
                </a:solidFill>
              </a:rPr>
              <a:t>חלוקת הדיבידנדים מהווה עסקה עם בעל </a:t>
            </a:r>
            <a:r>
              <a:rPr lang="he-IL" sz="2200" b="1" dirty="0" smtClean="0">
                <a:solidFill>
                  <a:schemeClr val="tx1"/>
                </a:solidFill>
              </a:rPr>
              <a:t>	שליטה </a:t>
            </a:r>
            <a:r>
              <a:rPr lang="he-IL" sz="2200" b="1" dirty="0">
                <a:solidFill>
                  <a:schemeClr val="tx1"/>
                </a:solidFill>
              </a:rPr>
              <a:t>או בעל עניין, הדורשת אישור ועדת </a:t>
            </a:r>
            <a:r>
              <a:rPr lang="he-IL" sz="2200" b="1" dirty="0" smtClean="0">
                <a:solidFill>
                  <a:schemeClr val="tx1"/>
                </a:solidFill>
              </a:rPr>
              <a:t>	ביקורת </a:t>
            </a:r>
            <a:r>
              <a:rPr lang="he-IL" sz="2200" b="1" dirty="0">
                <a:solidFill>
                  <a:schemeClr val="tx1"/>
                </a:solidFill>
              </a:rPr>
              <a:t>ואסיפה כללית?</a:t>
            </a:r>
            <a:endParaRPr lang="en-US" sz="2200" dirty="0">
              <a:solidFill>
                <a:schemeClr val="tx1"/>
              </a:solidFill>
            </a:endParaRPr>
          </a:p>
          <a:p>
            <a:pPr lvl="0" algn="just"/>
            <a:r>
              <a:rPr lang="he-IL" sz="2200" b="1" dirty="0" smtClean="0">
                <a:solidFill>
                  <a:schemeClr val="tx1"/>
                </a:solidFill>
              </a:rPr>
              <a:t>ב.	האם </a:t>
            </a:r>
            <a:r>
              <a:rPr lang="he-IL" sz="2200" b="1" dirty="0">
                <a:solidFill>
                  <a:schemeClr val="tx1"/>
                </a:solidFill>
              </a:rPr>
              <a:t>המצב האמור יוצר עניין אישי לבעל </a:t>
            </a:r>
            <a:r>
              <a:rPr lang="he-IL" sz="2200" b="1" dirty="0" smtClean="0">
                <a:solidFill>
                  <a:schemeClr val="tx1"/>
                </a:solidFill>
              </a:rPr>
              <a:t>	השליטה </a:t>
            </a:r>
            <a:r>
              <a:rPr lang="he-IL" sz="2200" b="1" dirty="0">
                <a:solidFill>
                  <a:schemeClr val="tx1"/>
                </a:solidFill>
              </a:rPr>
              <a:t>בחלוקת הדיבידנד?</a:t>
            </a:r>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4366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975"/>
            <a:ext cx="7772400" cy="1470025"/>
          </a:xfrm>
        </p:spPr>
        <p:txBody>
          <a:bodyPr>
            <a:noAutofit/>
          </a:bodyPr>
          <a:lstStyle/>
          <a:p>
            <a:pPr lvl="0"/>
            <a:r>
              <a:rPr lang="he-IL" sz="3600" b="1" u="sng" dirty="0" smtClean="0"/>
              <a:t>תנ"ג </a:t>
            </a:r>
            <a:r>
              <a:rPr lang="he-IL" sz="3600" b="1" u="sng" dirty="0"/>
              <a:t>48081-11-11 רוזנפלד נ' אילן בן דב ואח' (השופט חאלד כאבוב</a:t>
            </a:r>
            <a:r>
              <a:rPr lang="he-IL" sz="3600" b="1" u="sng" dirty="0" smtClean="0"/>
              <a:t>):</a:t>
            </a:r>
            <a:r>
              <a:rPr lang="en-US" sz="3600" dirty="0" smtClean="0">
                <a:solidFill>
                  <a:schemeClr val="tx1"/>
                </a:solidFill>
              </a:rPr>
              <a:t/>
            </a:r>
            <a:br>
              <a:rPr lang="en-US" sz="3600" dirty="0" smtClean="0">
                <a:solidFill>
                  <a:schemeClr val="tx1"/>
                </a:solidFill>
              </a:rPr>
            </a:br>
            <a:endParaRPr lang="en-US" sz="3600" u="sng" dirty="0"/>
          </a:p>
        </p:txBody>
      </p:sp>
      <p:sp>
        <p:nvSpPr>
          <p:cNvPr id="3" name="Subtitle 2"/>
          <p:cNvSpPr>
            <a:spLocks noGrp="1"/>
          </p:cNvSpPr>
          <p:nvPr>
            <p:ph type="subTitle" idx="1"/>
          </p:nvPr>
        </p:nvSpPr>
        <p:spPr>
          <a:xfrm>
            <a:off x="1752600" y="2819400"/>
            <a:ext cx="6400800" cy="1752600"/>
          </a:xfrm>
        </p:spPr>
        <p:txBody>
          <a:bodyPr>
            <a:noAutofit/>
          </a:bodyPr>
          <a:lstStyle/>
          <a:p>
            <a:pPr lvl="0" algn="just"/>
            <a:r>
              <a:rPr lang="he-IL" sz="2200" b="1" dirty="0" smtClean="0">
                <a:solidFill>
                  <a:schemeClr val="tx1"/>
                </a:solidFill>
              </a:rPr>
              <a:t>א.	</a:t>
            </a:r>
            <a:r>
              <a:rPr lang="he-IL" sz="2200" b="1" dirty="0">
                <a:solidFill>
                  <a:schemeClr val="tx1"/>
                </a:solidFill>
              </a:rPr>
              <a:t>חלוקת דיבידנד (אף בדרך של הפחתת הון </a:t>
            </a:r>
            <a:r>
              <a:rPr lang="he-IL" sz="2200" b="1" dirty="0" smtClean="0">
                <a:solidFill>
                  <a:schemeClr val="tx1"/>
                </a:solidFill>
              </a:rPr>
              <a:t>	שקיבלה </a:t>
            </a:r>
            <a:r>
              <a:rPr lang="he-IL" sz="2200" b="1" dirty="0">
                <a:solidFill>
                  <a:schemeClr val="tx1"/>
                </a:solidFill>
              </a:rPr>
              <a:t>את אישור בית המשפט) אינה מהווה </a:t>
            </a:r>
            <a:r>
              <a:rPr lang="he-IL" sz="2200" b="1" dirty="0" smtClean="0">
                <a:solidFill>
                  <a:schemeClr val="tx1"/>
                </a:solidFill>
              </a:rPr>
              <a:t>	"</a:t>
            </a:r>
            <a:r>
              <a:rPr lang="he-IL" sz="2200" b="1" dirty="0">
                <a:solidFill>
                  <a:schemeClr val="tx1"/>
                </a:solidFill>
              </a:rPr>
              <a:t>עסקה" כהגדרתה בחוק החברות, כי אם מימוש </a:t>
            </a:r>
            <a:r>
              <a:rPr lang="he-IL" sz="2200" b="1" dirty="0" smtClean="0">
                <a:solidFill>
                  <a:schemeClr val="tx1"/>
                </a:solidFill>
              </a:rPr>
              <a:t>	זכות </a:t>
            </a:r>
            <a:r>
              <a:rPr lang="he-IL" sz="2200" b="1" dirty="0">
                <a:solidFill>
                  <a:schemeClr val="tx1"/>
                </a:solidFill>
              </a:rPr>
              <a:t>קיימת של כלל בעלי המניות אותה הם </a:t>
            </a:r>
            <a:r>
              <a:rPr lang="he-IL" sz="2200" b="1" dirty="0" smtClean="0">
                <a:solidFill>
                  <a:schemeClr val="tx1"/>
                </a:solidFill>
              </a:rPr>
              <a:t>	רכשו </a:t>
            </a:r>
            <a:r>
              <a:rPr lang="he-IL" sz="2200" b="1" dirty="0">
                <a:solidFill>
                  <a:schemeClr val="tx1"/>
                </a:solidFill>
              </a:rPr>
              <a:t>במועד רכישת המניה וכתוצאה מכך. </a:t>
            </a:r>
            <a:r>
              <a:rPr lang="he-IL" sz="2200" b="1" dirty="0" smtClean="0">
                <a:solidFill>
                  <a:schemeClr val="tx1"/>
                </a:solidFill>
              </a:rPr>
              <a:t>	חלוקת </a:t>
            </a:r>
            <a:r>
              <a:rPr lang="he-IL" sz="2200" b="1" dirty="0">
                <a:solidFill>
                  <a:schemeClr val="tx1"/>
                </a:solidFill>
              </a:rPr>
              <a:t>הזכות היא שוויונית לכלל בעלי המניות. </a:t>
            </a:r>
            <a:endParaRPr lang="en-US" sz="2200" dirty="0">
              <a:solidFill>
                <a:schemeClr val="tx1"/>
              </a:solidFill>
            </a:endParaRPr>
          </a:p>
          <a:p>
            <a:pPr algn="just"/>
            <a:r>
              <a:rPr lang="he-IL" sz="2200" b="1" dirty="0" smtClean="0">
                <a:solidFill>
                  <a:schemeClr val="tx1"/>
                </a:solidFill>
              </a:rPr>
              <a:t>	הדרך </a:t>
            </a:r>
            <a:r>
              <a:rPr lang="he-IL" sz="2200" b="1" dirty="0">
                <a:solidFill>
                  <a:schemeClr val="tx1"/>
                </a:solidFill>
              </a:rPr>
              <a:t>הנכונה לבדיקת העסקה היא במסגרת </a:t>
            </a:r>
            <a:r>
              <a:rPr lang="he-IL" sz="2200" b="1" dirty="0" smtClean="0">
                <a:solidFill>
                  <a:schemeClr val="tx1"/>
                </a:solidFill>
              </a:rPr>
              <a:t>	בחינת </a:t>
            </a:r>
            <a:r>
              <a:rPr lang="he-IL" sz="2200" b="1" dirty="0">
                <a:solidFill>
                  <a:schemeClr val="tx1"/>
                </a:solidFill>
              </a:rPr>
              <a:t>אחריות וחובות הדירקטורים.</a:t>
            </a:r>
            <a:endParaRPr lang="en-US" sz="2200" dirty="0">
              <a:solidFill>
                <a:schemeClr val="tx1"/>
              </a:solidFill>
            </a:endParaRPr>
          </a:p>
          <a:p>
            <a:pPr lvl="0" algn="just"/>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sp>
        <p:nvSpPr>
          <p:cNvPr id="6" name="Title 1"/>
          <p:cNvSpPr txBox="1">
            <a:spLocks/>
          </p:cNvSpPr>
          <p:nvPr/>
        </p:nvSpPr>
        <p:spPr>
          <a:xfrm>
            <a:off x="685800" y="1143000"/>
            <a:ext cx="7772400" cy="1470025"/>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t/>
            </a:r>
            <a:br>
              <a:rPr lang="he-IL" sz="3600" b="1" u="sng" dirty="0" smtClean="0"/>
            </a:br>
            <a:r>
              <a:rPr lang="he-IL" sz="3600" b="1" dirty="0" smtClean="0"/>
              <a:t>האם חלוקת הדיבידנדים מהווה עסקה עם בעל 	שליטה או בעל עניין, הדורשת אישור ועדת ביקורת ואסיפה כללית?</a:t>
            </a:r>
            <a:r>
              <a:rPr lang="en-US" sz="3600" dirty="0" smtClean="0"/>
              <a:t/>
            </a:r>
            <a:br>
              <a:rPr lang="en-US" sz="3600" dirty="0" smtClean="0"/>
            </a:br>
            <a:endParaRPr lang="en-US" sz="3600" u="sng" dirty="0"/>
          </a:p>
        </p:txBody>
      </p:sp>
      <p:pic>
        <p:nvPicPr>
          <p:cNvPr id="7"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8331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470025"/>
          </a:xfrm>
        </p:spPr>
        <p:txBody>
          <a:bodyPr>
            <a:noAutofit/>
          </a:bodyPr>
          <a:lstStyle/>
          <a:p>
            <a:r>
              <a:rPr lang="he-IL" sz="3600" b="1" u="sng" dirty="0" smtClean="0"/>
              <a:t>תנ"ג </a:t>
            </a:r>
            <a:r>
              <a:rPr lang="he-IL" sz="3600" b="1" u="sng" dirty="0"/>
              <a:t>48081-11-11 רוזנפלד נ' אילן בן דב ואח' (השופט חאלד כאבוב</a:t>
            </a:r>
            <a:r>
              <a:rPr lang="he-IL" sz="3600" b="1" u="sng" dirty="0" smtClean="0"/>
              <a:t>):</a:t>
            </a:r>
            <a:br>
              <a:rPr lang="he-IL" sz="3600" b="1" u="sng" dirty="0" smtClean="0"/>
            </a:br>
            <a:r>
              <a:rPr lang="en-US" sz="3600" dirty="0"/>
              <a:t/>
            </a:r>
            <a:br>
              <a:rPr lang="en-US" sz="3600" dirty="0"/>
            </a:br>
            <a:r>
              <a:rPr lang="en-US" sz="3600" dirty="0" smtClean="0">
                <a:solidFill>
                  <a:schemeClr val="tx1"/>
                </a:solidFill>
              </a:rPr>
              <a:t/>
            </a:r>
            <a:br>
              <a:rPr lang="en-US" sz="3600" dirty="0" smtClean="0">
                <a:solidFill>
                  <a:schemeClr val="tx1"/>
                </a:solidFill>
              </a:rPr>
            </a:br>
            <a:endParaRPr lang="en-US" sz="3600" u="sng" dirty="0"/>
          </a:p>
        </p:txBody>
      </p:sp>
      <p:sp>
        <p:nvSpPr>
          <p:cNvPr id="3" name="Subtitle 2"/>
          <p:cNvSpPr>
            <a:spLocks noGrp="1"/>
          </p:cNvSpPr>
          <p:nvPr>
            <p:ph type="subTitle" idx="1"/>
          </p:nvPr>
        </p:nvSpPr>
        <p:spPr>
          <a:xfrm>
            <a:off x="1752600" y="2438400"/>
            <a:ext cx="6400800" cy="1752600"/>
          </a:xfrm>
        </p:spPr>
        <p:txBody>
          <a:bodyPr>
            <a:noAutofit/>
          </a:bodyPr>
          <a:lstStyle/>
          <a:p>
            <a:pPr lvl="0" algn="just"/>
            <a:r>
              <a:rPr lang="he-IL" sz="2200" b="1" dirty="0" smtClean="0">
                <a:solidFill>
                  <a:schemeClr val="tx1"/>
                </a:solidFill>
              </a:rPr>
              <a:t>ב.	</a:t>
            </a:r>
            <a:r>
              <a:rPr lang="he-IL" sz="2200" b="1" dirty="0">
                <a:solidFill>
                  <a:schemeClr val="tx1"/>
                </a:solidFill>
              </a:rPr>
              <a:t>המבקש הוכיח כי לבעל השליטה עניין אישי </a:t>
            </a:r>
            <a:r>
              <a:rPr lang="he-IL" sz="2200" b="1" dirty="0" smtClean="0">
                <a:solidFill>
                  <a:schemeClr val="tx1"/>
                </a:solidFill>
              </a:rPr>
              <a:t>	בהפחתת </a:t>
            </a:r>
            <a:r>
              <a:rPr lang="he-IL" sz="2200" b="1" dirty="0">
                <a:solidFill>
                  <a:schemeClr val="tx1"/>
                </a:solidFill>
              </a:rPr>
              <a:t>ההון. השאלה אם עניין זה יצר חשש </a:t>
            </a:r>
            <a:r>
              <a:rPr lang="he-IL" sz="2200" b="1" dirty="0" smtClean="0">
                <a:solidFill>
                  <a:schemeClr val="tx1"/>
                </a:solidFill>
              </a:rPr>
              <a:t>	מהותי </a:t>
            </a:r>
            <a:r>
              <a:rPr lang="he-IL" sz="2200" b="1" dirty="0">
                <a:solidFill>
                  <a:schemeClr val="tx1"/>
                </a:solidFill>
              </a:rPr>
              <a:t>שבעל השליטה יעדיף את טובתו האישית </a:t>
            </a:r>
            <a:r>
              <a:rPr lang="he-IL" sz="2200" b="1" dirty="0" smtClean="0">
                <a:solidFill>
                  <a:schemeClr val="tx1"/>
                </a:solidFill>
              </a:rPr>
              <a:t>	על </a:t>
            </a:r>
            <a:r>
              <a:rPr lang="he-IL" sz="2200" b="1" dirty="0">
                <a:solidFill>
                  <a:schemeClr val="tx1"/>
                </a:solidFill>
              </a:rPr>
              <a:t>פני טובת החברה. בית המשפט קבע כי </a:t>
            </a:r>
            <a:r>
              <a:rPr lang="he-IL" sz="2200" b="1" dirty="0" smtClean="0">
                <a:solidFill>
                  <a:schemeClr val="tx1"/>
                </a:solidFill>
              </a:rPr>
              <a:t>	התשובה </a:t>
            </a:r>
            <a:r>
              <a:rPr lang="he-IL" sz="2200" b="1" dirty="0">
                <a:solidFill>
                  <a:schemeClr val="tx1"/>
                </a:solidFill>
              </a:rPr>
              <a:t>לשאלה הזו הינה שלילית וכי החלוקה </a:t>
            </a:r>
            <a:r>
              <a:rPr lang="he-IL" sz="2200" b="1" dirty="0" smtClean="0">
                <a:solidFill>
                  <a:schemeClr val="tx1"/>
                </a:solidFill>
              </a:rPr>
              <a:t>	לא </a:t>
            </a:r>
            <a:r>
              <a:rPr lang="he-IL" sz="2200" b="1" dirty="0">
                <a:solidFill>
                  <a:schemeClr val="tx1"/>
                </a:solidFill>
              </a:rPr>
              <a:t>פגעה בחברה ומשכך הדירקטוריון לא </a:t>
            </a:r>
            <a:r>
              <a:rPr lang="he-IL" sz="2200" b="1" dirty="0" smtClean="0">
                <a:solidFill>
                  <a:schemeClr val="tx1"/>
                </a:solidFill>
              </a:rPr>
              <a:t>	התרשל </a:t>
            </a:r>
            <a:r>
              <a:rPr lang="he-IL" sz="2200" b="1" dirty="0">
                <a:solidFill>
                  <a:schemeClr val="tx1"/>
                </a:solidFill>
              </a:rPr>
              <a:t>עת אישר את החלוקה. האמור נתמך </a:t>
            </a:r>
            <a:r>
              <a:rPr lang="he-IL" sz="2200" b="1" dirty="0" smtClean="0">
                <a:solidFill>
                  <a:schemeClr val="tx1"/>
                </a:solidFill>
              </a:rPr>
              <a:t>	בחוות </a:t>
            </a:r>
            <a:r>
              <a:rPr lang="he-IL" sz="2200" b="1" dirty="0">
                <a:solidFill>
                  <a:schemeClr val="tx1"/>
                </a:solidFill>
              </a:rPr>
              <a:t>דעת מומחה שהעיד בפני בית המשפט </a:t>
            </a:r>
            <a:r>
              <a:rPr lang="he-IL" sz="2200" b="1" dirty="0" smtClean="0">
                <a:solidFill>
                  <a:schemeClr val="tx1"/>
                </a:solidFill>
              </a:rPr>
              <a:t>	(</a:t>
            </a:r>
            <a:r>
              <a:rPr lang="he-IL" sz="2200" b="1" dirty="0">
                <a:solidFill>
                  <a:schemeClr val="tx1"/>
                </a:solidFill>
              </a:rPr>
              <a:t>פרופ' יורם עדן). </a:t>
            </a:r>
            <a:endParaRPr lang="en-US" sz="2200" dirty="0">
              <a:solidFill>
                <a:schemeClr val="tx1"/>
              </a:solidFill>
            </a:endParaRPr>
          </a:p>
          <a:p>
            <a:pPr lvl="0" algn="just"/>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sp>
        <p:nvSpPr>
          <p:cNvPr id="5" name="Title 1"/>
          <p:cNvSpPr txBox="1">
            <a:spLocks/>
          </p:cNvSpPr>
          <p:nvPr/>
        </p:nvSpPr>
        <p:spPr>
          <a:xfrm>
            <a:off x="685800" y="1524000"/>
            <a:ext cx="7772400" cy="1470025"/>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dirty="0" smtClean="0"/>
              <a:t>האם המצב האמור יוצר עניין אישי לבעל השליטה בחלוקת הדיבידנד?</a:t>
            </a:r>
            <a:r>
              <a:rPr lang="en-US" sz="3600" dirty="0" smtClean="0"/>
              <a:t/>
            </a:r>
            <a:br>
              <a:rPr lang="en-US" sz="3600" dirty="0" smtClean="0"/>
            </a:br>
            <a:r>
              <a:rPr lang="en-US" sz="3600" dirty="0" smtClean="0"/>
              <a:t/>
            </a:r>
            <a:br>
              <a:rPr lang="en-US" sz="3600" dirty="0" smtClean="0"/>
            </a:br>
            <a:endParaRPr lang="en-US" sz="3600" u="sng" dirty="0"/>
          </a:p>
        </p:txBody>
      </p:sp>
      <p:pic>
        <p:nvPicPr>
          <p:cNvPr id="6"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2612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a:t>חלוקת דיבידנד בסמוך לאחר רכישה ממונפת</a:t>
            </a:r>
            <a:r>
              <a:rPr lang="en-US" sz="3600" u="sng" dirty="0"/>
              <a:t/>
            </a:r>
            <a:br>
              <a:rPr lang="en-US" sz="3600" u="sng" dirty="0"/>
            </a:br>
            <a:r>
              <a:rPr lang="he-IL" sz="3600" b="1" u="sng" dirty="0"/>
              <a:t>תנ"ג 48081-11-11 רוזנפלד נ' אילן בן דב ואח' (השופט חאלד כאבוב):</a:t>
            </a:r>
            <a:endParaRPr lang="en-US" sz="3600" u="sng" dirty="0"/>
          </a:p>
        </p:txBody>
      </p:sp>
      <p:sp>
        <p:nvSpPr>
          <p:cNvPr id="3" name="Subtitle 2"/>
          <p:cNvSpPr>
            <a:spLocks noGrp="1"/>
          </p:cNvSpPr>
          <p:nvPr>
            <p:ph type="subTitle" idx="1"/>
          </p:nvPr>
        </p:nvSpPr>
        <p:spPr>
          <a:xfrm>
            <a:off x="1371600" y="2362200"/>
            <a:ext cx="6400800" cy="1752600"/>
          </a:xfrm>
        </p:spPr>
        <p:txBody>
          <a:bodyPr>
            <a:noAutofit/>
          </a:bodyPr>
          <a:lstStyle/>
          <a:p>
            <a:pPr marL="342900" indent="-342900" algn="just">
              <a:buFont typeface="Arial" panose="020B0604020202020204" pitchFamily="34" charset="0"/>
              <a:buChar char="•"/>
            </a:pPr>
            <a:r>
              <a:rPr lang="he-IL" sz="2200" b="1" dirty="0">
                <a:solidFill>
                  <a:schemeClr val="tx1"/>
                </a:solidFill>
              </a:rPr>
              <a:t>לעניין שיקול דעתו של הדירקטוריון: הדירקטוריון הסתייע בחוות דעת של יועצים כלכליים (ארנסט אנד יאנג) ומשפטיים (פרופ' יוסף גרוס) ופעל בהתבסס על ייעוץ זה. </a:t>
            </a:r>
            <a:endParaRPr lang="en-US" sz="2200" dirty="0">
              <a:solidFill>
                <a:schemeClr val="tx1"/>
              </a:solidFill>
            </a:endParaRPr>
          </a:p>
          <a:p>
            <a:pPr marL="342900" indent="-342900" algn="just">
              <a:buFont typeface="Arial" panose="020B0604020202020204" pitchFamily="34" charset="0"/>
              <a:buChar char="•"/>
            </a:pPr>
            <a:r>
              <a:rPr lang="he-IL" sz="2200" b="1" dirty="0">
                <a:solidFill>
                  <a:schemeClr val="tx1"/>
                </a:solidFill>
              </a:rPr>
              <a:t>"</a:t>
            </a:r>
            <a:r>
              <a:rPr lang="he-IL" sz="2200" b="1" i="1" dirty="0">
                <a:solidFill>
                  <a:schemeClr val="tx1"/>
                </a:solidFill>
              </a:rPr>
              <a:t>שוכנעתי כי דירקטוריון החברה קיבל החלטות לאחר שווידא כי התמונה העובדתית המלאה פרושה בפניו, ותוך הפעלת שיקול דעת ראוי, כאשר טובת החברה ובעלי מניותיה ניצבת לנגד עיניו</a:t>
            </a:r>
            <a:r>
              <a:rPr lang="he-IL" sz="2200" b="1" dirty="0">
                <a:solidFill>
                  <a:schemeClr val="tx1"/>
                </a:solidFill>
              </a:rPr>
              <a:t>."</a:t>
            </a:r>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023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a:t>ע"א 7735/14 </a:t>
            </a:r>
            <a:r>
              <a:rPr lang="he-IL" sz="3600" b="1" u="sng" dirty="0" err="1"/>
              <a:t>ורדניקוב</a:t>
            </a:r>
            <a:r>
              <a:rPr lang="he-IL" sz="3600" b="1" u="sng" dirty="0"/>
              <a:t> נ' </a:t>
            </a:r>
            <a:r>
              <a:rPr lang="he-IL" sz="3600" b="1" u="sng" dirty="0" err="1"/>
              <a:t>אלוביץ</a:t>
            </a:r>
            <a:r>
              <a:rPr lang="he-IL" sz="3600" b="1" u="sng" dirty="0"/>
              <a:t>' ואח' (הרכב השופטים: עמית, </a:t>
            </a:r>
            <a:r>
              <a:rPr lang="he-IL" sz="3600" b="1" u="sng" dirty="0" err="1"/>
              <a:t>סולברג</a:t>
            </a:r>
            <a:r>
              <a:rPr lang="he-IL" sz="3600" b="1" u="sng" dirty="0"/>
              <a:t> וברון)</a:t>
            </a:r>
            <a:r>
              <a:rPr lang="he-IL" sz="3600" b="1" dirty="0"/>
              <a:t>:</a:t>
            </a:r>
            <a:endParaRPr lang="en-US" sz="3600" u="sng" dirty="0"/>
          </a:p>
        </p:txBody>
      </p:sp>
      <p:sp>
        <p:nvSpPr>
          <p:cNvPr id="3" name="Subtitle 2"/>
          <p:cNvSpPr>
            <a:spLocks noGrp="1"/>
          </p:cNvSpPr>
          <p:nvPr>
            <p:ph type="subTitle" idx="1"/>
          </p:nvPr>
        </p:nvSpPr>
        <p:spPr>
          <a:xfrm>
            <a:off x="1371600" y="2362200"/>
            <a:ext cx="6400800" cy="1752600"/>
          </a:xfrm>
        </p:spPr>
        <p:txBody>
          <a:bodyPr>
            <a:noAutofit/>
          </a:bodyPr>
          <a:lstStyle/>
          <a:p>
            <a:pPr marL="342900" indent="-342900" algn="just">
              <a:buFont typeface="Arial" panose="020B0604020202020204" pitchFamily="34" charset="0"/>
              <a:buChar char="•"/>
            </a:pPr>
            <a:r>
              <a:rPr lang="he-IL" sz="2200" b="1" dirty="0">
                <a:solidFill>
                  <a:schemeClr val="tx1"/>
                </a:solidFill>
              </a:rPr>
              <a:t>במוקד הערעורים, ניצבות החלטות דירקטוריון בזק שהתקבלו סמוך לאחר שהשליטה בבזק נרכשה על ידי המשיב 1 (בשרשור), בדרך של רכישה ממונפת. </a:t>
            </a:r>
            <a:endParaRPr lang="en-US" sz="2200" dirty="0">
              <a:solidFill>
                <a:schemeClr val="tx1"/>
              </a:solidFill>
            </a:endParaRPr>
          </a:p>
          <a:p>
            <a:pPr marL="342900" indent="-342900" algn="just">
              <a:buFont typeface="Arial" panose="020B0604020202020204" pitchFamily="34" charset="0"/>
              <a:buChar char="•"/>
            </a:pPr>
            <a:r>
              <a:rPr lang="he-IL" sz="2200" b="1" dirty="0">
                <a:solidFill>
                  <a:schemeClr val="tx1"/>
                </a:solidFill>
              </a:rPr>
              <a:t>רכישת שליטה ממונפת היא טכניקה </a:t>
            </a:r>
            <a:r>
              <a:rPr lang="he-IL" sz="2200" b="1" dirty="0" err="1">
                <a:solidFill>
                  <a:schemeClr val="tx1"/>
                </a:solidFill>
              </a:rPr>
              <a:t>מימונית</a:t>
            </a:r>
            <a:r>
              <a:rPr lang="he-IL" sz="2200" b="1" dirty="0">
                <a:solidFill>
                  <a:schemeClr val="tx1"/>
                </a:solidFill>
              </a:rPr>
              <a:t> לגיטימית, כל עוד נעשה בה שימוש זהיר ומושכל. הסתמכות על חלוקת דיבידנדים עתידית בעת ביצוע רכישה ממונפת אינה פסולה כשלעצמה; חלוקת דיבידנד והפחתת הון אינה   מהווה עסקה חריגה עם בעל שליטה המצריכה אישור אסיפה כללית וועדת ביקורת.</a:t>
            </a:r>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9406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3053" y="76200"/>
            <a:ext cx="7772400" cy="1470025"/>
          </a:xfrm>
        </p:spPr>
        <p:txBody>
          <a:bodyPr>
            <a:normAutofit/>
          </a:bodyPr>
          <a:lstStyle/>
          <a:p>
            <a:r>
              <a:rPr lang="he-IL" sz="3600" b="1" u="sng" dirty="0" smtClean="0"/>
              <a:t>מהן חובות הדירקטורים?</a:t>
            </a:r>
            <a:endParaRPr lang="he-IL" sz="3600" dirty="0"/>
          </a:p>
        </p:txBody>
      </p:sp>
      <p:sp>
        <p:nvSpPr>
          <p:cNvPr id="3" name="Subtitle 2"/>
          <p:cNvSpPr>
            <a:spLocks noGrp="1"/>
          </p:cNvSpPr>
          <p:nvPr>
            <p:ph type="subTitle" idx="1"/>
          </p:nvPr>
        </p:nvSpPr>
        <p:spPr>
          <a:xfrm>
            <a:off x="1371600" y="1524000"/>
            <a:ext cx="6400800" cy="1752600"/>
          </a:xfrm>
        </p:spPr>
        <p:txBody>
          <a:bodyPr>
            <a:normAutofit/>
          </a:bodyPr>
          <a:lstStyle/>
          <a:p>
            <a:pPr marL="342900" indent="-342900" algn="just">
              <a:buFont typeface="Arial" panose="020B0604020202020204" pitchFamily="34" charset="0"/>
              <a:buChar char="•"/>
            </a:pPr>
            <a:r>
              <a:rPr lang="he-IL" sz="2400" b="1" dirty="0">
                <a:solidFill>
                  <a:schemeClr val="tx1"/>
                </a:solidFill>
              </a:rPr>
              <a:t>החובות מנויות בחלק בחוק החברות המוכתב "נושאי משרה בחברה". </a:t>
            </a:r>
            <a:endParaRPr lang="en-US" sz="2400" dirty="0">
              <a:solidFill>
                <a:schemeClr val="tx1"/>
              </a:solidFill>
            </a:endParaRPr>
          </a:p>
          <a:p>
            <a:pPr marL="342900" indent="-342900" algn="just">
              <a:buFont typeface="Arial" panose="020B0604020202020204" pitchFamily="34" charset="0"/>
              <a:buChar char="•"/>
            </a:pPr>
            <a:r>
              <a:rPr lang="he-IL" sz="2400" b="1" dirty="0">
                <a:solidFill>
                  <a:schemeClr val="tx1"/>
                </a:solidFill>
              </a:rPr>
              <a:t>הפרק השלישי בחלק זה עוסק ב"חובות נושאי משרה".</a:t>
            </a:r>
            <a:endParaRPr lang="en-US" sz="2400" dirty="0">
              <a:solidFill>
                <a:schemeClr val="tx1"/>
              </a:solidFill>
            </a:endParaRPr>
          </a:p>
          <a:p>
            <a:endParaRPr lang="he-IL" dirty="0"/>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2200" y="3352800"/>
            <a:ext cx="4876800" cy="2390987"/>
          </a:xfrm>
          <a:prstGeom prst="rect">
            <a:avLst/>
          </a:prstGeom>
        </p:spPr>
      </p:pic>
      <p:pic>
        <p:nvPicPr>
          <p:cNvPr id="7" name="719802f7-7eec-453e-b4d9-1d7b292bc7d4" descr="תיאור: Description: Description: Description: cid:9C8698AA-A523-42E1-9DC7-6086F5DEE84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9437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a:t>ע"א 7735/14 </a:t>
            </a:r>
            <a:r>
              <a:rPr lang="he-IL" sz="3600" b="1" u="sng" dirty="0" err="1"/>
              <a:t>ורדניקוב</a:t>
            </a:r>
            <a:r>
              <a:rPr lang="he-IL" sz="3600" b="1" u="sng" dirty="0"/>
              <a:t> נ' </a:t>
            </a:r>
            <a:r>
              <a:rPr lang="he-IL" sz="3600" b="1" u="sng" dirty="0" err="1"/>
              <a:t>אלוביץ</a:t>
            </a:r>
            <a:r>
              <a:rPr lang="he-IL" sz="3600" b="1" u="sng" dirty="0"/>
              <a:t>' ואח' (הרכב השופטים: עמית, </a:t>
            </a:r>
            <a:r>
              <a:rPr lang="he-IL" sz="3600" b="1" u="sng" dirty="0" err="1"/>
              <a:t>סולברג</a:t>
            </a:r>
            <a:r>
              <a:rPr lang="he-IL" sz="3600" b="1" u="sng" dirty="0"/>
              <a:t> וברון)</a:t>
            </a:r>
            <a:r>
              <a:rPr lang="he-IL" sz="3600" b="1" dirty="0"/>
              <a:t>:</a:t>
            </a:r>
            <a:endParaRPr lang="en-US" sz="3600" u="sng" dirty="0"/>
          </a:p>
        </p:txBody>
      </p:sp>
      <p:sp>
        <p:nvSpPr>
          <p:cNvPr id="3" name="Subtitle 2"/>
          <p:cNvSpPr>
            <a:spLocks noGrp="1"/>
          </p:cNvSpPr>
          <p:nvPr>
            <p:ph type="subTitle" idx="1"/>
          </p:nvPr>
        </p:nvSpPr>
        <p:spPr>
          <a:xfrm>
            <a:off x="1371600" y="2362200"/>
            <a:ext cx="6400800" cy="1752600"/>
          </a:xfrm>
        </p:spPr>
        <p:txBody>
          <a:bodyPr>
            <a:noAutofit/>
          </a:bodyPr>
          <a:lstStyle/>
          <a:p>
            <a:pPr marL="342900" indent="-342900" algn="just">
              <a:buFont typeface="Arial" panose="020B0604020202020204" pitchFamily="34" charset="0"/>
              <a:buChar char="•"/>
            </a:pPr>
            <a:r>
              <a:rPr lang="he-IL" sz="2200" b="1" dirty="0">
                <a:solidFill>
                  <a:schemeClr val="tx1"/>
                </a:solidFill>
              </a:rPr>
              <a:t>מקום בו מדובר </a:t>
            </a:r>
            <a:r>
              <a:rPr lang="he-IL" sz="2200" b="1" u="sng" dirty="0">
                <a:solidFill>
                  <a:schemeClr val="tx1"/>
                </a:solidFill>
              </a:rPr>
              <a:t>בשינוי מבנה הון משמעותי</a:t>
            </a:r>
            <a:r>
              <a:rPr lang="he-IL" sz="2200" b="1" dirty="0">
                <a:solidFill>
                  <a:schemeClr val="tx1"/>
                </a:solidFill>
              </a:rPr>
              <a:t> בחברה אגב רכישה ממונפת וקיים </a:t>
            </a:r>
            <a:r>
              <a:rPr lang="he-IL" sz="2200" b="1" u="sng" dirty="0">
                <a:solidFill>
                  <a:schemeClr val="tx1"/>
                </a:solidFill>
              </a:rPr>
              <a:t>חשש כי לבעל השליטה השפעה ניכרת על הליכי קבלת ההחלטות בחברה</a:t>
            </a:r>
            <a:r>
              <a:rPr lang="he-IL" sz="2200" b="1" dirty="0">
                <a:solidFill>
                  <a:schemeClr val="tx1"/>
                </a:solidFill>
              </a:rPr>
              <a:t> - יוחל סטנדרט ביקורת מחמיר של מסוג של "בחינה מוגברת", עקב חשש שמא מקבלי ההחלטות "התיישרו" עם רצונו של בעל השליטה ופעלו לקידום טובתו על פני טובת החברה.</a:t>
            </a:r>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4056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u="sng" dirty="0"/>
              <a:t>ע"א 7735/14 </a:t>
            </a:r>
            <a:r>
              <a:rPr lang="he-IL" sz="3600" b="1" u="sng" dirty="0" err="1"/>
              <a:t>ורדניקוב</a:t>
            </a:r>
            <a:r>
              <a:rPr lang="he-IL" sz="3600" b="1" u="sng" dirty="0"/>
              <a:t> נ' </a:t>
            </a:r>
            <a:r>
              <a:rPr lang="he-IL" sz="3600" b="1" u="sng" dirty="0" err="1"/>
              <a:t>אלוביץ</a:t>
            </a:r>
            <a:r>
              <a:rPr lang="he-IL" sz="3600" b="1" u="sng" dirty="0"/>
              <a:t>' ואח' (הרכב השופטים: עמית, </a:t>
            </a:r>
            <a:r>
              <a:rPr lang="he-IL" sz="3600" b="1" u="sng" dirty="0" err="1"/>
              <a:t>סולברג</a:t>
            </a:r>
            <a:r>
              <a:rPr lang="he-IL" sz="3600" b="1" u="sng" dirty="0"/>
              <a:t> וברון)</a:t>
            </a:r>
            <a:r>
              <a:rPr lang="he-IL" sz="3600" b="1" dirty="0"/>
              <a:t>:</a:t>
            </a:r>
            <a:endParaRPr lang="en-US" sz="3600" u="sng" dirty="0"/>
          </a:p>
        </p:txBody>
      </p:sp>
      <p:sp>
        <p:nvSpPr>
          <p:cNvPr id="3" name="Subtitle 2"/>
          <p:cNvSpPr>
            <a:spLocks noGrp="1"/>
          </p:cNvSpPr>
          <p:nvPr>
            <p:ph type="subTitle" idx="1"/>
          </p:nvPr>
        </p:nvSpPr>
        <p:spPr>
          <a:xfrm>
            <a:off x="1371600" y="2362200"/>
            <a:ext cx="6400800" cy="1752600"/>
          </a:xfrm>
        </p:spPr>
        <p:txBody>
          <a:bodyPr>
            <a:noAutofit/>
          </a:bodyPr>
          <a:lstStyle/>
          <a:p>
            <a:pPr marL="342900" indent="-342900" algn="just">
              <a:buFont typeface="Arial" panose="020B0604020202020204" pitchFamily="34" charset="0"/>
              <a:buChar char="•"/>
            </a:pPr>
            <a:r>
              <a:rPr lang="he-IL" sz="2200" b="1" dirty="0">
                <a:solidFill>
                  <a:schemeClr val="tx1"/>
                </a:solidFill>
              </a:rPr>
              <a:t>בעל השליטה יצטרך להוכיח כי לא היה בקשיי נזילות חריגים שהצריכו נקיטת מהלך של שינוי מבנה ההון בחברה.</a:t>
            </a:r>
            <a:endParaRPr lang="en-US" sz="2200" dirty="0">
              <a:solidFill>
                <a:schemeClr val="tx1"/>
              </a:solidFill>
            </a:endParaRPr>
          </a:p>
          <a:p>
            <a:pPr marL="342900" indent="-342900" algn="just">
              <a:buFont typeface="Arial" panose="020B0604020202020204" pitchFamily="34" charset="0"/>
              <a:buChar char="•"/>
            </a:pPr>
            <a:r>
              <a:rPr lang="he-IL" sz="2200" b="1" dirty="0">
                <a:solidFill>
                  <a:schemeClr val="tx1"/>
                </a:solidFill>
              </a:rPr>
              <a:t>הדירקטוריון יצטרך להוכיח כי ההחלטה שהתקבלה הייתה בעלת היגיון עסקי סביר, ולשם כך יבחן בית המשפט, בין השאר, את מצבה הפיננסי של החברה, בעת קבלת ההחלטה ומידת תמיכתם של בעלי מניות המיעוט.</a:t>
            </a:r>
            <a:endParaRPr lang="en-US" sz="2200" dirty="0">
              <a:solidFill>
                <a:schemeClr val="tx1"/>
              </a:solidFill>
            </a:endParaRPr>
          </a:p>
          <a:p>
            <a:pPr marL="342900" indent="-342900" algn="just">
              <a:buFont typeface="Arial" panose="020B0604020202020204" pitchFamily="34" charset="0"/>
              <a:buChar char="•"/>
            </a:pPr>
            <a:r>
              <a:rPr lang="he-IL" sz="2200" b="1" dirty="0">
                <a:solidFill>
                  <a:schemeClr val="tx1"/>
                </a:solidFill>
              </a:rPr>
              <a:t>ככל שמדובר בקשיי נזילות דוחקים יותר כך יהיה קשה יותר להוכיח את ההיגיון העסקי של החלטת הדירקטוריון. </a:t>
            </a:r>
            <a:endParaRPr lang="en-US"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3697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p:spPr>
        <p:txBody>
          <a:bodyPr>
            <a:noAutofit/>
          </a:bodyPr>
          <a:lstStyle/>
          <a:p>
            <a:r>
              <a:rPr lang="he-IL" sz="3600" b="1" i="1" dirty="0" smtClean="0">
                <a:latin typeface="David" panose="020E0502060401010101" pitchFamily="34" charset="-79"/>
                <a:cs typeface="David" panose="020E0502060401010101" pitchFamily="34" charset="-79"/>
              </a:rPr>
              <a:t>שאלות...</a:t>
            </a:r>
            <a:endParaRPr lang="en-US" sz="3600" u="sng" dirty="0"/>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sp>
        <p:nvSpPr>
          <p:cNvPr id="5" name="Subtitle 4"/>
          <p:cNvSpPr>
            <a:spLocks noGrp="1"/>
          </p:cNvSpPr>
          <p:nvPr>
            <p:ph type="subTitle" idx="1"/>
          </p:nvPr>
        </p:nvSpPr>
        <p:spPr/>
        <p:txBody>
          <a:bodyPr/>
          <a:lstStyle/>
          <a:p>
            <a:endParaRPr lang="he-IL"/>
          </a:p>
        </p:txBody>
      </p:sp>
      <p:pic>
        <p:nvPicPr>
          <p:cNvPr id="6" name="Picture 2" descr="http://www.webizz.co.il/wp-content/uploads/2014/08/question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1752600"/>
            <a:ext cx="4309399" cy="3975656"/>
          </a:xfrm>
          <a:prstGeom prst="rect">
            <a:avLst/>
          </a:prstGeom>
          <a:noFill/>
          <a:extLst>
            <a:ext uri="{909E8E84-426E-40DD-AFC4-6F175D3DCCD1}">
              <a14:hiddenFill xmlns:a14="http://schemas.microsoft.com/office/drawing/2010/main">
                <a:solidFill>
                  <a:srgbClr val="FFFFFF"/>
                </a:solidFill>
              </a14:hiddenFill>
            </a:ext>
          </a:extLst>
        </p:spPr>
      </p:pic>
      <p:pic>
        <p:nvPicPr>
          <p:cNvPr id="7" name="719802f7-7eec-453e-b4d9-1d7b292bc7d4" descr="תיאור: Description: Description: Description: cid:9C8698AA-A523-42E1-9DC7-6086F5DEE84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0535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par>
                                <p:cTn id="11" presetID="3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1000" fill="hold"/>
                                        <p:tgtEl>
                                          <p:spTgt spid="6"/>
                                        </p:tgtEl>
                                        <p:attrNameLst>
                                          <p:attrName>ppt_w</p:attrName>
                                        </p:attrNameLst>
                                      </p:cBhvr>
                                      <p:tavLst>
                                        <p:tav tm="0">
                                          <p:val>
                                            <p:fltVal val="0"/>
                                          </p:val>
                                        </p:tav>
                                        <p:tav tm="100000">
                                          <p:val>
                                            <p:strVal val="#ppt_w"/>
                                          </p:val>
                                        </p:tav>
                                      </p:tavLst>
                                    </p:anim>
                                    <p:anim calcmode="lin" valueType="num">
                                      <p:cBhvr>
                                        <p:cTn id="14" dur="1000" fill="hold"/>
                                        <p:tgtEl>
                                          <p:spTgt spid="6"/>
                                        </p:tgtEl>
                                        <p:attrNameLst>
                                          <p:attrName>ppt_h</p:attrName>
                                        </p:attrNameLst>
                                      </p:cBhvr>
                                      <p:tavLst>
                                        <p:tav tm="0">
                                          <p:val>
                                            <p:fltVal val="0"/>
                                          </p:val>
                                        </p:tav>
                                        <p:tav tm="100000">
                                          <p:val>
                                            <p:strVal val="#ppt_h"/>
                                          </p:val>
                                        </p:tav>
                                      </p:tavLst>
                                    </p:anim>
                                    <p:anim calcmode="lin" valueType="num">
                                      <p:cBhvr>
                                        <p:cTn id="15" dur="1000" fill="hold"/>
                                        <p:tgtEl>
                                          <p:spTgt spid="6"/>
                                        </p:tgtEl>
                                        <p:attrNameLst>
                                          <p:attrName>style.rotation</p:attrName>
                                        </p:attrNameLst>
                                      </p:cBhvr>
                                      <p:tavLst>
                                        <p:tav tm="0">
                                          <p:val>
                                            <p:fltVal val="90"/>
                                          </p:val>
                                        </p:tav>
                                        <p:tav tm="100000">
                                          <p:val>
                                            <p:fltVal val="0"/>
                                          </p:val>
                                        </p:tav>
                                      </p:tavLst>
                                    </p:anim>
                                    <p:animEffect transition="in" filter="fade">
                                      <p:cBhvr>
                                        <p:cTn id="1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0"/>
            <a:ext cx="7772400" cy="1470025"/>
          </a:xfrm>
        </p:spPr>
        <p:txBody>
          <a:bodyPr>
            <a:noAutofit/>
          </a:bodyPr>
          <a:lstStyle/>
          <a:p>
            <a:r>
              <a:rPr lang="he-IL" sz="3600" b="1" i="1" dirty="0" smtClean="0">
                <a:latin typeface="David" panose="020E0502060401010101" pitchFamily="34" charset="-79"/>
                <a:cs typeface="David" panose="020E0502060401010101" pitchFamily="34" charset="-79"/>
              </a:rPr>
              <a:t>תודה על ההקשבה</a:t>
            </a:r>
            <a:endParaRPr lang="en-US" sz="3600" u="sng" dirty="0"/>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5"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029466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70025"/>
          </a:xfrm>
        </p:spPr>
        <p:txBody>
          <a:bodyPr>
            <a:normAutofit/>
          </a:bodyPr>
          <a:lstStyle/>
          <a:p>
            <a:r>
              <a:rPr lang="he-IL" sz="3600" b="1" u="sng" dirty="0"/>
              <a:t>חובת </a:t>
            </a:r>
            <a:r>
              <a:rPr lang="he-IL" sz="3600" b="1" u="sng" dirty="0" smtClean="0"/>
              <a:t>זהירות</a:t>
            </a:r>
            <a:endParaRPr lang="he-IL" sz="3600" dirty="0"/>
          </a:p>
        </p:txBody>
      </p:sp>
      <p:sp>
        <p:nvSpPr>
          <p:cNvPr id="3" name="Subtitle 2"/>
          <p:cNvSpPr>
            <a:spLocks noGrp="1"/>
          </p:cNvSpPr>
          <p:nvPr>
            <p:ph type="subTitle" idx="1"/>
          </p:nvPr>
        </p:nvSpPr>
        <p:spPr>
          <a:xfrm>
            <a:off x="1371600" y="1143000"/>
            <a:ext cx="6400800" cy="1752600"/>
          </a:xfrm>
        </p:spPr>
        <p:txBody>
          <a:bodyPr>
            <a:noAutofit/>
          </a:bodyPr>
          <a:lstStyle/>
          <a:p>
            <a:pPr marL="342900" indent="-342900" algn="just">
              <a:buFont typeface="Arial" panose="020B0604020202020204" pitchFamily="34" charset="0"/>
              <a:buChar char="•"/>
            </a:pPr>
            <a:r>
              <a:rPr lang="he-IL" sz="2200" b="1" dirty="0">
                <a:solidFill>
                  <a:schemeClr val="tx1"/>
                </a:solidFill>
              </a:rPr>
              <a:t>מכפיפה את הדירקטור לדיני הרשלנות. כלומר, על הדירקטור חובה לפעול בכל אותם אמצעי זהירות שדירקטור סביר היה נוקט בהן בנסיבות העניין.</a:t>
            </a:r>
            <a:endParaRPr lang="en-US" sz="2200" dirty="0">
              <a:solidFill>
                <a:schemeClr val="tx1"/>
              </a:solidFill>
            </a:endParaRPr>
          </a:p>
          <a:p>
            <a:pPr marL="342900" indent="-342900" algn="just">
              <a:buFont typeface="Arial" panose="020B0604020202020204" pitchFamily="34" charset="0"/>
              <a:buChar char="•"/>
            </a:pPr>
            <a:r>
              <a:rPr lang="he-IL" sz="2200" b="1" dirty="0">
                <a:solidFill>
                  <a:schemeClr val="tx1"/>
                </a:solidFill>
              </a:rPr>
              <a:t>סעיף 253 לחוק החברות יוצק תוכן להגדרה הכללית כאמור וקובע מהם אמצעי הזהירות ורמת המיומנות הנדרשים מדירקטור: </a:t>
            </a:r>
            <a:endParaRPr lang="en-US" sz="2200" dirty="0">
              <a:solidFill>
                <a:schemeClr val="tx1"/>
              </a:solidFill>
            </a:endParaRPr>
          </a:p>
          <a:p>
            <a:pPr marL="347472" indent="-347472" algn="just"/>
            <a:r>
              <a:rPr lang="he-IL" sz="2200" b="1" dirty="0" smtClean="0">
                <a:solidFill>
                  <a:schemeClr val="tx1"/>
                </a:solidFill>
              </a:rPr>
              <a:t>     "</a:t>
            </a:r>
            <a:r>
              <a:rPr lang="he-IL" sz="2200" b="1" i="1" dirty="0">
                <a:solidFill>
                  <a:schemeClr val="tx1"/>
                </a:solidFill>
              </a:rPr>
              <a:t>נושא משרה יפעל ברמת מיומנות שבה היה פועל נושא משרה סביר, באותה עמדה ובאותן נסיבות ובכלל זה ינקוט, בשים לב לנסיבות העניין, אמצעים סבירים לקבלת מידע הנוגע לכדאיות העסקית של פעולה המובאת לאישורו או של פעולה הנעשית על ידיו בתוקף תפקידו ולקבלת כל מידע אחר שיש לו חשיבות </a:t>
            </a:r>
            <a:r>
              <a:rPr lang="he-IL" sz="2200" b="1" i="1" dirty="0" err="1">
                <a:solidFill>
                  <a:schemeClr val="tx1"/>
                </a:solidFill>
              </a:rPr>
              <a:t>לענין</a:t>
            </a:r>
            <a:r>
              <a:rPr lang="he-IL" sz="2200" b="1" i="1" dirty="0">
                <a:solidFill>
                  <a:schemeClr val="tx1"/>
                </a:solidFill>
              </a:rPr>
              <a:t> פעולות כאמור</a:t>
            </a:r>
            <a:r>
              <a:rPr lang="he-IL" sz="2200" b="1" dirty="0">
                <a:solidFill>
                  <a:schemeClr val="tx1"/>
                </a:solidFill>
              </a:rPr>
              <a:t>."</a:t>
            </a:r>
            <a:endParaRPr lang="en-US" sz="2200" dirty="0">
              <a:solidFill>
                <a:schemeClr val="tx1"/>
              </a:solidFill>
            </a:endParaRPr>
          </a:p>
          <a:p>
            <a:pPr algn="just"/>
            <a:endParaRPr lang="he-IL"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6"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4629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p:spPr>
        <p:txBody>
          <a:bodyPr>
            <a:normAutofit/>
          </a:bodyPr>
          <a:lstStyle/>
          <a:p>
            <a:pPr marL="342900" indent="-342900" algn="r">
              <a:buFont typeface="Arial" panose="020B0604020202020204" pitchFamily="34" charset="0"/>
              <a:buChar char="•"/>
            </a:pPr>
            <a:r>
              <a:rPr lang="he-IL" sz="2200" b="1" dirty="0">
                <a:latin typeface="+mn-lt"/>
                <a:ea typeface="+mn-ea"/>
                <a:cs typeface="+mn-cs"/>
              </a:rPr>
              <a:t>בעוד שברגיל אדם מצווה להימנע מסיכונים כדי שלא להסב נזק, הרי שמנושא המשרה מצופה כי </a:t>
            </a:r>
            <a:r>
              <a:rPr lang="he-IL" sz="2200" b="1" dirty="0" err="1">
                <a:latin typeface="+mn-lt"/>
                <a:ea typeface="+mn-ea"/>
                <a:cs typeface="+mn-cs"/>
              </a:rPr>
              <a:t>יטול</a:t>
            </a:r>
            <a:r>
              <a:rPr lang="he-IL" sz="2200" b="1" dirty="0">
                <a:latin typeface="+mn-lt"/>
                <a:ea typeface="+mn-ea"/>
                <a:cs typeface="+mn-cs"/>
              </a:rPr>
              <a:t> סיכונים כחלק מפעילות השוטפת.</a:t>
            </a:r>
            <a:r>
              <a:rPr lang="en-US" sz="2200" dirty="0">
                <a:cs typeface="+mn-cs"/>
              </a:rPr>
              <a:t/>
            </a:r>
            <a:br>
              <a:rPr lang="en-US" sz="2200" dirty="0">
                <a:cs typeface="+mn-cs"/>
              </a:rPr>
            </a:br>
            <a:endParaRPr lang="he-IL" sz="2200" dirty="0">
              <a:cs typeface="+mn-cs"/>
            </a:endParaRPr>
          </a:p>
        </p:txBody>
      </p:sp>
      <p:sp>
        <p:nvSpPr>
          <p:cNvPr id="3" name="Subtitle 2"/>
          <p:cNvSpPr>
            <a:spLocks noGrp="1"/>
          </p:cNvSpPr>
          <p:nvPr>
            <p:ph type="subTitle" idx="1"/>
          </p:nvPr>
        </p:nvSpPr>
        <p:spPr/>
        <p:txBody>
          <a:bodyPr/>
          <a:lstStyle/>
          <a:p>
            <a:endParaRPr lang="he-IL" dirty="0"/>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sp>
        <p:nvSpPr>
          <p:cNvPr id="5" name="Title 1"/>
          <p:cNvSpPr txBox="1">
            <a:spLocks/>
          </p:cNvSpPr>
          <p:nvPr/>
        </p:nvSpPr>
        <p:spPr>
          <a:xfrm>
            <a:off x="685800" y="-152400"/>
            <a:ext cx="7772400" cy="1470025"/>
          </a:xfrm>
          <a:prstGeom prst="rect">
            <a:avLst/>
          </a:prstGeom>
        </p:spPr>
        <p:txBody>
          <a:bodyPr vert="horz" lIns="91440" tIns="45720" rIns="91440" bIns="45720" rtlCol="1" anchor="ct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he-IL" sz="3600" b="1" u="sng" dirty="0" smtClean="0"/>
              <a:t>חובת זהירות</a:t>
            </a:r>
            <a:endParaRPr lang="he-IL" sz="3600" dirty="0"/>
          </a:p>
        </p:txBody>
      </p:sp>
      <p:pic>
        <p:nvPicPr>
          <p:cNvPr id="1028" name="Picture 4" descr="תוצאת תמונה עבור ‪ris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693347"/>
            <a:ext cx="4076700" cy="3762376"/>
          </a:xfrm>
          <a:prstGeom prst="rect">
            <a:avLst/>
          </a:prstGeom>
          <a:noFill/>
          <a:extLst>
            <a:ext uri="{909E8E84-426E-40DD-AFC4-6F175D3DCCD1}">
              <a14:hiddenFill xmlns:a14="http://schemas.microsoft.com/office/drawing/2010/main">
                <a:solidFill>
                  <a:srgbClr val="FFFFFF"/>
                </a:solidFill>
              </a14:hiddenFill>
            </a:ext>
          </a:extLst>
        </p:spPr>
      </p:pic>
      <p:pic>
        <p:nvPicPr>
          <p:cNvPr id="8" name="719802f7-7eec-453e-b4d9-1d7b292bc7d4" descr="תיאור: Description: Description: Description: cid:9C8698AA-A523-42E1-9DC7-6086F5DEE84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8045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1028"/>
                                        </p:tgtEl>
                                        <p:attrNameLst>
                                          <p:attrName>style.visibility</p:attrName>
                                        </p:attrNameLst>
                                      </p:cBhvr>
                                      <p:to>
                                        <p:strVal val="visible"/>
                                      </p:to>
                                    </p:set>
                                    <p:anim calcmode="lin" valueType="num">
                                      <p:cBhvr>
                                        <p:cTn id="14" dur="1000" fill="hold"/>
                                        <p:tgtEl>
                                          <p:spTgt spid="1028"/>
                                        </p:tgtEl>
                                        <p:attrNameLst>
                                          <p:attrName>ppt_w</p:attrName>
                                        </p:attrNameLst>
                                      </p:cBhvr>
                                      <p:tavLst>
                                        <p:tav tm="0">
                                          <p:val>
                                            <p:fltVal val="0"/>
                                          </p:val>
                                        </p:tav>
                                        <p:tav tm="100000">
                                          <p:val>
                                            <p:strVal val="#ppt_w"/>
                                          </p:val>
                                        </p:tav>
                                      </p:tavLst>
                                    </p:anim>
                                    <p:anim calcmode="lin" valueType="num">
                                      <p:cBhvr>
                                        <p:cTn id="15" dur="1000" fill="hold"/>
                                        <p:tgtEl>
                                          <p:spTgt spid="1028"/>
                                        </p:tgtEl>
                                        <p:attrNameLst>
                                          <p:attrName>ppt_h</p:attrName>
                                        </p:attrNameLst>
                                      </p:cBhvr>
                                      <p:tavLst>
                                        <p:tav tm="0">
                                          <p:val>
                                            <p:fltVal val="0"/>
                                          </p:val>
                                        </p:tav>
                                        <p:tav tm="100000">
                                          <p:val>
                                            <p:strVal val="#ppt_h"/>
                                          </p:val>
                                        </p:tav>
                                      </p:tavLst>
                                    </p:anim>
                                    <p:anim calcmode="lin" valueType="num">
                                      <p:cBhvr>
                                        <p:cTn id="16" dur="1000" fill="hold"/>
                                        <p:tgtEl>
                                          <p:spTgt spid="1028"/>
                                        </p:tgtEl>
                                        <p:attrNameLst>
                                          <p:attrName>style.rotation</p:attrName>
                                        </p:attrNameLst>
                                      </p:cBhvr>
                                      <p:tavLst>
                                        <p:tav tm="0">
                                          <p:val>
                                            <p:fltVal val="90"/>
                                          </p:val>
                                        </p:tav>
                                        <p:tav tm="100000">
                                          <p:val>
                                            <p:fltVal val="0"/>
                                          </p:val>
                                        </p:tav>
                                      </p:tavLst>
                                    </p:anim>
                                    <p:animEffect transition="in" filter="fade">
                                      <p:cBhvr>
                                        <p:cTn id="17" dur="1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normAutofit/>
          </a:bodyPr>
          <a:lstStyle/>
          <a:p>
            <a:r>
              <a:rPr lang="he-IL" sz="3600" b="1" u="sng" dirty="0"/>
              <a:t>חובת אמונים</a:t>
            </a:r>
            <a:endParaRPr lang="he-IL" sz="3600" dirty="0"/>
          </a:p>
        </p:txBody>
      </p:sp>
      <p:sp>
        <p:nvSpPr>
          <p:cNvPr id="3" name="Subtitle 2"/>
          <p:cNvSpPr>
            <a:spLocks noGrp="1"/>
          </p:cNvSpPr>
          <p:nvPr>
            <p:ph type="subTitle" idx="1"/>
          </p:nvPr>
        </p:nvSpPr>
        <p:spPr>
          <a:xfrm>
            <a:off x="1371600" y="1524000"/>
            <a:ext cx="6400800" cy="1752600"/>
          </a:xfrm>
        </p:spPr>
        <p:txBody>
          <a:bodyPr>
            <a:noAutofit/>
          </a:bodyPr>
          <a:lstStyle/>
          <a:p>
            <a:pPr marL="342900" indent="-342900" algn="just">
              <a:buFont typeface="Arial" panose="020B0604020202020204" pitchFamily="34" charset="0"/>
              <a:buChar char="•"/>
            </a:pPr>
            <a:r>
              <a:rPr lang="he-IL" sz="2200" b="1" dirty="0">
                <a:solidFill>
                  <a:schemeClr val="tx1"/>
                </a:solidFill>
              </a:rPr>
              <a:t>נושא משרה חב חובת אמונים לחברה, ינהג בתום לב ויפעל לטובתה, ובכלל זה: </a:t>
            </a:r>
            <a:endParaRPr lang="he-IL" sz="2200" dirty="0" smtClean="0">
              <a:solidFill>
                <a:schemeClr val="tx1"/>
              </a:solidFill>
            </a:endParaRPr>
          </a:p>
          <a:p>
            <a:pPr marL="342900" indent="-342900" algn="just">
              <a:buFont typeface="Wingdings" panose="05000000000000000000" pitchFamily="2" charset="2"/>
              <a:buChar char="ü"/>
            </a:pPr>
            <a:r>
              <a:rPr lang="he-IL" sz="2200" b="1" dirty="0" smtClean="0">
                <a:solidFill>
                  <a:schemeClr val="tx1"/>
                </a:solidFill>
              </a:rPr>
              <a:t>יימנע </a:t>
            </a:r>
            <a:r>
              <a:rPr lang="he-IL" sz="2200" b="1" dirty="0">
                <a:solidFill>
                  <a:schemeClr val="tx1"/>
                </a:solidFill>
              </a:rPr>
              <a:t>מכל פעולה שיש בה ניגוד עניינים בין מילוי תפקידו בחברה לבין מילוי תפקיד אחר או עניין אישי שלו;</a:t>
            </a:r>
            <a:endParaRPr lang="en-US" sz="2200" dirty="0">
              <a:solidFill>
                <a:schemeClr val="tx1"/>
              </a:solidFill>
            </a:endParaRPr>
          </a:p>
          <a:p>
            <a:pPr marL="342900" indent="-342900" algn="just">
              <a:buFont typeface="Wingdings" panose="05000000000000000000" pitchFamily="2" charset="2"/>
              <a:buChar char="ü"/>
            </a:pPr>
            <a:r>
              <a:rPr lang="he-IL" sz="2200" b="1" dirty="0">
                <a:solidFill>
                  <a:schemeClr val="tx1"/>
                </a:solidFill>
              </a:rPr>
              <a:t>יימנע מכל פעולה שיש בה תחרות עם עסקי החברה;</a:t>
            </a:r>
            <a:endParaRPr lang="en-US" sz="2200" dirty="0">
              <a:solidFill>
                <a:schemeClr val="tx1"/>
              </a:solidFill>
            </a:endParaRPr>
          </a:p>
          <a:p>
            <a:pPr marL="342900" indent="-342900" algn="just">
              <a:buFont typeface="Wingdings" panose="05000000000000000000" pitchFamily="2" charset="2"/>
              <a:buChar char="ü"/>
            </a:pPr>
            <a:r>
              <a:rPr lang="he-IL" sz="2200" b="1" dirty="0">
                <a:solidFill>
                  <a:schemeClr val="tx1"/>
                </a:solidFill>
              </a:rPr>
              <a:t>יימנע מניצול הזדמנויות עסקיות של החברה במטרה להשיג טובת הנאה לעצמו או לאחר;</a:t>
            </a:r>
            <a:endParaRPr lang="en-US" sz="2200" dirty="0">
              <a:solidFill>
                <a:schemeClr val="tx1"/>
              </a:solidFill>
            </a:endParaRPr>
          </a:p>
          <a:p>
            <a:pPr marL="342900" indent="-342900" algn="just">
              <a:buFont typeface="Wingdings" panose="05000000000000000000" pitchFamily="2" charset="2"/>
              <a:buChar char="ü"/>
            </a:pPr>
            <a:r>
              <a:rPr lang="he-IL" sz="2200" b="1" dirty="0">
                <a:solidFill>
                  <a:schemeClr val="tx1"/>
                </a:solidFill>
              </a:rPr>
              <a:t>יגלה לחברה כל ידיעה וימסור לה כל מסמך הנוגעים לענייניה, שבאו לידיו בתוקף מעמדו בחברה.</a:t>
            </a:r>
            <a:endParaRPr lang="en-US" sz="2200" dirty="0">
              <a:solidFill>
                <a:schemeClr val="tx1"/>
              </a:solidFill>
            </a:endParaRPr>
          </a:p>
          <a:p>
            <a:pPr algn="just"/>
            <a:endParaRPr lang="he-IL"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6"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5191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normAutofit/>
          </a:bodyPr>
          <a:lstStyle/>
          <a:p>
            <a:r>
              <a:rPr lang="he-IL" sz="3600" b="1" u="sng" dirty="0"/>
              <a:t>שיקול דעת </a:t>
            </a:r>
            <a:r>
              <a:rPr lang="he-IL" sz="3600" b="1" u="sng" dirty="0" smtClean="0"/>
              <a:t>עצמאי</a:t>
            </a:r>
            <a:endParaRPr lang="he-IL" sz="3600" dirty="0"/>
          </a:p>
        </p:txBody>
      </p:sp>
      <p:sp>
        <p:nvSpPr>
          <p:cNvPr id="3" name="Subtitle 2"/>
          <p:cNvSpPr>
            <a:spLocks noGrp="1"/>
          </p:cNvSpPr>
          <p:nvPr>
            <p:ph type="subTitle" idx="1"/>
          </p:nvPr>
        </p:nvSpPr>
        <p:spPr>
          <a:xfrm>
            <a:off x="1371600" y="1524000"/>
            <a:ext cx="6400800" cy="1752600"/>
          </a:xfrm>
        </p:spPr>
        <p:txBody>
          <a:bodyPr>
            <a:normAutofit fontScale="92500"/>
          </a:bodyPr>
          <a:lstStyle/>
          <a:p>
            <a:pPr algn="just"/>
            <a:r>
              <a:rPr lang="he-IL" sz="2600" b="1" dirty="0">
                <a:solidFill>
                  <a:schemeClr val="tx1"/>
                </a:solidFill>
              </a:rPr>
              <a:t>דירקטור בכשירותו ככזה, יפעיל שיקול דעת עצמאי בהצבעה בדירקטוריון, לא יהיה צד להסכם הצבעה ויראו באי-הפעלת שיקול דעת עצמאי כאמור או בהסכם הצבעה כהפרת חובת אמונים.</a:t>
            </a:r>
            <a:endParaRPr lang="en-US" sz="2600" dirty="0">
              <a:solidFill>
                <a:schemeClr val="tx1"/>
              </a:solidFill>
            </a:endParaRPr>
          </a:p>
          <a:p>
            <a:endParaRPr lang="he-IL" dirty="0"/>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sp>
        <p:nvSpPr>
          <p:cNvPr id="5" name="AutoShape 6" descr="תוצאת תמונה עבור ‪own opinion‬‏"/>
          <p:cNvSpPr>
            <a:spLocks noChangeAspect="1" noChangeArrowheads="1"/>
          </p:cNvSpPr>
          <p:nvPr/>
        </p:nvSpPr>
        <p:spPr bwMode="auto">
          <a:xfrm>
            <a:off x="8923338"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e-IL"/>
          </a:p>
        </p:txBody>
      </p:sp>
      <p:sp>
        <p:nvSpPr>
          <p:cNvPr id="6" name="AutoShape 8" descr="תוצאת תמונה עבור ‪own opinion‬‏"/>
          <p:cNvSpPr>
            <a:spLocks noChangeAspect="1" noChangeArrowheads="1"/>
          </p:cNvSpPr>
          <p:nvPr/>
        </p:nvSpPr>
        <p:spPr bwMode="auto">
          <a:xfrm>
            <a:off x="9075738"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e-IL"/>
          </a:p>
        </p:txBody>
      </p:sp>
      <p:sp>
        <p:nvSpPr>
          <p:cNvPr id="7" name="AutoShape 10" descr="תוצאת תמונה עבור ‪own opinion‬‏"/>
          <p:cNvSpPr>
            <a:spLocks noChangeAspect="1" noChangeArrowheads="1"/>
          </p:cNvSpPr>
          <p:nvPr/>
        </p:nvSpPr>
        <p:spPr bwMode="auto">
          <a:xfrm>
            <a:off x="9228138"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e-IL"/>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6600" y="3276600"/>
            <a:ext cx="2647950" cy="2707589"/>
          </a:xfrm>
          <a:prstGeom prst="rect">
            <a:avLst/>
          </a:prstGeom>
        </p:spPr>
      </p:pic>
      <p:pic>
        <p:nvPicPr>
          <p:cNvPr id="10" name="719802f7-7eec-453e-b4d9-1d7b292bc7d4" descr="תיאור: Description: Description: Description: cid:9C8698AA-A523-42E1-9DC7-6086F5DEE84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1547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arn(inVertical)">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normAutofit/>
          </a:bodyPr>
          <a:lstStyle/>
          <a:p>
            <a:r>
              <a:rPr lang="he-IL" sz="3600" b="1" u="sng" dirty="0"/>
              <a:t>הפרת חובת </a:t>
            </a:r>
            <a:r>
              <a:rPr lang="he-IL" sz="3600" b="1" u="sng" dirty="0" smtClean="0"/>
              <a:t>אמונים</a:t>
            </a:r>
            <a:endParaRPr lang="he-IL" sz="3600" dirty="0"/>
          </a:p>
        </p:txBody>
      </p:sp>
      <p:sp>
        <p:nvSpPr>
          <p:cNvPr id="3" name="Subtitle 2"/>
          <p:cNvSpPr>
            <a:spLocks noGrp="1"/>
          </p:cNvSpPr>
          <p:nvPr>
            <p:ph type="subTitle" idx="1"/>
          </p:nvPr>
        </p:nvSpPr>
        <p:spPr>
          <a:xfrm>
            <a:off x="1371600" y="1524000"/>
            <a:ext cx="6400800" cy="1752600"/>
          </a:xfrm>
        </p:spPr>
        <p:txBody>
          <a:bodyPr/>
          <a:lstStyle/>
          <a:p>
            <a:pPr marL="342900" indent="-342900" algn="just">
              <a:buFont typeface="Arial" panose="020B0604020202020204" pitchFamily="34" charset="0"/>
              <a:buChar char="•"/>
            </a:pPr>
            <a:r>
              <a:rPr lang="he-IL" sz="2200" b="1" dirty="0">
                <a:solidFill>
                  <a:schemeClr val="tx1"/>
                </a:solidFill>
              </a:rPr>
              <a:t>יחולו הדינים החלים על הפרת חוזה, בשינויים המחויבים.</a:t>
            </a:r>
            <a:endParaRPr lang="en-US" sz="2200" dirty="0">
              <a:solidFill>
                <a:schemeClr val="tx1"/>
              </a:solidFill>
            </a:endParaRPr>
          </a:p>
          <a:p>
            <a:endParaRPr lang="he-IL" dirty="0"/>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18434" name="Picture 2" descr="תוצאת תמונה עבור הפרת חוזה"/>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8875" y="2667000"/>
            <a:ext cx="4286250" cy="3028950"/>
          </a:xfrm>
          <a:prstGeom prst="rect">
            <a:avLst/>
          </a:prstGeom>
          <a:noFill/>
          <a:extLst>
            <a:ext uri="{909E8E84-426E-40DD-AFC4-6F175D3DCCD1}">
              <a14:hiddenFill xmlns:a14="http://schemas.microsoft.com/office/drawing/2010/main">
                <a:solidFill>
                  <a:srgbClr val="FFFFFF"/>
                </a:solidFill>
              </a14:hiddenFill>
            </a:ext>
          </a:extLst>
        </p:spPr>
      </p:pic>
      <p:pic>
        <p:nvPicPr>
          <p:cNvPr id="7" name="719802f7-7eec-453e-b4d9-1d7b292bc7d4" descr="תיאור: Description: Description: Description: cid:9C8698AA-A523-42E1-9DC7-6086F5DEE84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906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8434"/>
                                        </p:tgtEl>
                                        <p:attrNameLst>
                                          <p:attrName>style.visibility</p:attrName>
                                        </p:attrNameLst>
                                      </p:cBhvr>
                                      <p:to>
                                        <p:strVal val="visible"/>
                                      </p:to>
                                    </p:set>
                                    <p:animEffect transition="in" filter="barn(inVertical)">
                                      <p:cBhvr>
                                        <p:cTn id="17" dur="500"/>
                                        <p:tgtEl>
                                          <p:spTgt spid="18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normAutofit/>
          </a:bodyPr>
          <a:lstStyle/>
          <a:p>
            <a:r>
              <a:rPr lang="he-IL" sz="3600" b="1" u="sng" dirty="0"/>
              <a:t>בחינת שיקול הדעת של הדירקטור</a:t>
            </a:r>
            <a:r>
              <a:rPr lang="en-US" sz="3600" dirty="0"/>
              <a:t/>
            </a:r>
            <a:br>
              <a:rPr lang="en-US" sz="3600" dirty="0"/>
            </a:br>
            <a:r>
              <a:rPr lang="he-IL" sz="3600" b="1" u="sng" dirty="0"/>
              <a:t>כלל שיקול הדעת </a:t>
            </a:r>
            <a:r>
              <a:rPr lang="he-IL" sz="3600" b="1" u="sng" dirty="0" smtClean="0"/>
              <a:t>העסקי</a:t>
            </a:r>
            <a:endParaRPr lang="he-IL" sz="3600" dirty="0"/>
          </a:p>
        </p:txBody>
      </p:sp>
      <p:sp>
        <p:nvSpPr>
          <p:cNvPr id="3" name="Subtitle 2"/>
          <p:cNvSpPr>
            <a:spLocks noGrp="1"/>
          </p:cNvSpPr>
          <p:nvPr>
            <p:ph type="subTitle" idx="1"/>
          </p:nvPr>
        </p:nvSpPr>
        <p:spPr>
          <a:xfrm>
            <a:off x="1371600" y="1905000"/>
            <a:ext cx="6400800" cy="1752600"/>
          </a:xfrm>
        </p:spPr>
        <p:txBody>
          <a:bodyPr>
            <a:noAutofit/>
          </a:bodyPr>
          <a:lstStyle/>
          <a:p>
            <a:pPr marL="342900" indent="-342900" algn="just">
              <a:buFont typeface="Arial" panose="020B0604020202020204" pitchFamily="34" charset="0"/>
              <a:buChar char="•"/>
            </a:pPr>
            <a:r>
              <a:rPr lang="he-IL" sz="2200" b="1" dirty="0">
                <a:solidFill>
                  <a:schemeClr val="tx1"/>
                </a:solidFill>
              </a:rPr>
              <a:t>כלל יסוד: הדירקטוריון הוא ולא בית המשפט, אחראי להתוות את מדיניות החברה. בית המשפט אינו מומחה בניהול עסקים.</a:t>
            </a:r>
            <a:endParaRPr lang="en-US" sz="2200" dirty="0">
              <a:solidFill>
                <a:schemeClr val="tx1"/>
              </a:solidFill>
            </a:endParaRPr>
          </a:p>
          <a:p>
            <a:pPr marL="342900" indent="-342900" algn="just">
              <a:buFont typeface="Arial" panose="020B0604020202020204" pitchFamily="34" charset="0"/>
              <a:buChar char="•"/>
            </a:pPr>
            <a:r>
              <a:rPr lang="he-IL" sz="2200" b="1" dirty="0">
                <a:solidFill>
                  <a:schemeClr val="tx1"/>
                </a:solidFill>
              </a:rPr>
              <a:t>כל עוד מקבל דירקטוריון החברה החלטות מודעות ונטולות אינטרסים זרים, לא יתערב בית המשפט בהחלטותיו ("חזקת תקינות").</a:t>
            </a:r>
            <a:endParaRPr lang="en-US" sz="2200" dirty="0">
              <a:solidFill>
                <a:schemeClr val="tx1"/>
              </a:solidFill>
            </a:endParaRPr>
          </a:p>
          <a:p>
            <a:pPr algn="just"/>
            <a:endParaRPr lang="he-IL" sz="2200" dirty="0">
              <a:solidFill>
                <a:schemeClr val="tx1"/>
              </a:solidFill>
            </a:endParaRPr>
          </a:p>
        </p:txBody>
      </p:sp>
      <p:sp>
        <p:nvSpPr>
          <p:cNvPr id="4" name="TextBox 3"/>
          <p:cNvSpPr txBox="1"/>
          <p:nvPr/>
        </p:nvSpPr>
        <p:spPr>
          <a:xfrm>
            <a:off x="2514600" y="6455723"/>
            <a:ext cx="4114800" cy="261610"/>
          </a:xfrm>
          <a:prstGeom prst="rect">
            <a:avLst/>
          </a:prstGeom>
          <a:noFill/>
        </p:spPr>
        <p:txBody>
          <a:bodyPr wrap="square" rtlCol="1">
            <a:spAutoFit/>
          </a:bodyPr>
          <a:lstStyle/>
          <a:p>
            <a:pPr algn="ctr"/>
            <a:r>
              <a:rPr lang="he-IL" sz="1100" dirty="0" smtClean="0">
                <a:latin typeface="David" panose="020E0502060401010101" pitchFamily="34" charset="-79"/>
                <a:cs typeface="David" panose="020E0502060401010101" pitchFamily="34" charset="-79"/>
              </a:rPr>
              <a:t>כתיבה ועריכה: עו"ד יוחאי שלף, </a:t>
            </a:r>
            <a:r>
              <a:rPr lang="he-IL" sz="1100" i="1" dirty="0">
                <a:latin typeface="David" panose="020E0502060401010101" pitchFamily="34" charset="-79"/>
                <a:cs typeface="David" panose="020E0502060401010101" pitchFamily="34" charset="-79"/>
              </a:rPr>
              <a:t>משרד איתן, מהולל &amp; שדות</a:t>
            </a:r>
            <a:endParaRPr lang="he-IL" sz="1100" dirty="0">
              <a:latin typeface="David" panose="020E0502060401010101" pitchFamily="34" charset="-79"/>
              <a:cs typeface="David" panose="020E0502060401010101" pitchFamily="34" charset="-79"/>
            </a:endParaRPr>
          </a:p>
        </p:txBody>
      </p:sp>
      <p:pic>
        <p:nvPicPr>
          <p:cNvPr id="6" name="719802f7-7eec-453e-b4d9-1d7b292bc7d4" descr="תיאור: Description: Description: Description: cid:9C8698AA-A523-42E1-9DC7-6086F5DEE84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9" y="6436509"/>
            <a:ext cx="1672552"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4445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2150</TotalTime>
  <Words>2123</Words>
  <Application>Microsoft Office PowerPoint</Application>
  <PresentationFormat>On-screen Show (4:3)</PresentationFormat>
  <Paragraphs>130</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תביעה נגזרת – אחריות דירקטורים</vt:lpstr>
      <vt:lpstr>מהי תביעה נגזרת?</vt:lpstr>
      <vt:lpstr>מהן חובות הדירקטורים?</vt:lpstr>
      <vt:lpstr>חובת זהירות</vt:lpstr>
      <vt:lpstr>בעוד שברגיל אדם מצווה להימנע מסיכונים כדי שלא להסב נזק, הרי שמנושא המשרה מצופה כי יטול סיכונים כחלק מפעילות השוטפת. </vt:lpstr>
      <vt:lpstr>חובת אמונים</vt:lpstr>
      <vt:lpstr>שיקול דעת עצמאי</vt:lpstr>
      <vt:lpstr>הפרת חובת אמונים</vt:lpstr>
      <vt:lpstr>בחינת שיקול הדעת של הדירקטור כלל שיקול הדעת העסקי</vt:lpstr>
      <vt:lpstr>PowerPoint Presentation</vt:lpstr>
      <vt:lpstr>בחינת שיקול הדעת של הדירקטור כלל שיקול הדעת העסקי</vt:lpstr>
      <vt:lpstr>בחינת שיקול הדעת של הדירקטור כלל שיקול הדעת העסקי</vt:lpstr>
      <vt:lpstr>בחינת שיקול הדעת של הדירקטור </vt:lpstr>
      <vt:lpstr>דוגמאות</vt:lpstr>
      <vt:lpstr>חובת זהירות כלפי בעלי מניות המיעוט ת.צ. 7477/10-11 דב גולדשטיין נ' פינרוס החזקות בע"מ (השופטת רות רונן) </vt:lpstr>
      <vt:lpstr>חובת זהירות כלפי בעלי מניות המיעוט ת.צ. 7477/10-11 דב גולדשטיין נ' פינרוס החזקות בע"מ (השופטת רות רונן) </vt:lpstr>
      <vt:lpstr>חובת זהירות כלפי בעלי מניות המיעוט ת.צ. 7477/10-11 דב גולדשטיין נ' פינרוס החזקות בע"מ (השופטת רות רונן) </vt:lpstr>
      <vt:lpstr>תנ"ג 13663-03-14 גיא ניומן נ' פיננסטק בע"מ ואח'</vt:lpstr>
      <vt:lpstr>חלוקת דיבידנד תנ"ג 38472-06-10 חברת שוחט רבינוביץ', רואי חשבון נ' דור-אלון אנרגיה בישראל (1988) בע"מ ואח' (השופטת מיכל נד"ב)</vt:lpstr>
      <vt:lpstr>חלוקת דיבידנד תנ"ג 38472-06-10 חברת שוחט רבינוביץ', רואי חשבון נ' דור-אלון אנרגיה בישראל (1988) בע"מ ואח' (השופטת מיכל נד"ב)</vt:lpstr>
      <vt:lpstr>חלוקת דיבידנד תנ"ג 38472-06-10 חברת שוחט רבינוביץ', רואי חשבון נ' דור-אלון אנרגיה בישראל (1988) בע"מ ואח' (השופטת מיכל נד"ב)</vt:lpstr>
      <vt:lpstr>חלוקת דיבידנד תנ"ג 38472-06-10 חברת שוחט רבינוביץ', רואי חשבון נ' דור-אלון אנרגיה בישראל (1988) בע"מ ואח' (השופטת מיכל נד"ב)</vt:lpstr>
      <vt:lpstr>חלוקת דיבידנד תנ"ג 38472-06-10 חברת שוחט רבינוביץ', רואי חשבון נ' דור-אלון אנרגיה בישראל (1988) בע"מ ואח' (השופטת מיכל נד"ב)</vt:lpstr>
      <vt:lpstr>חלוקת דיבידנד בסמוך לאחר רכישה ממונפת תנ"ג 48081-11-11 רוזנפלד נ' אילן בן דב ואח' (השופט חאלד כאבוב):</vt:lpstr>
      <vt:lpstr>חלוקת דיבידנד בסמוך לאחר רכישה ממונפת תנ"ג 48081-11-11 רוזנפלד נ' אילן בן דב ואח' (השופט חאלד כאבוב):</vt:lpstr>
      <vt:lpstr>תנ"ג 48081-11-11 רוזנפלד נ' אילן בן דב ואח' (השופט חאלד כאבוב): </vt:lpstr>
      <vt:lpstr>תנ"ג 48081-11-11 רוזנפלד נ' אילן בן דב ואח' (השופט חאלד כאבוב):   </vt:lpstr>
      <vt:lpstr>חלוקת דיבידנד בסמוך לאחר רכישה ממונפת תנ"ג 48081-11-11 רוזנפלד נ' אילן בן דב ואח' (השופט חאלד כאבוב):</vt:lpstr>
      <vt:lpstr>ע"א 7735/14 ורדניקוב נ' אלוביץ' ואח' (הרכב השופטים: עמית, סולברג וברון):</vt:lpstr>
      <vt:lpstr>ע"א 7735/14 ורדניקוב נ' אלוביץ' ואח' (הרכב השופטים: עמית, סולברג וברון):</vt:lpstr>
      <vt:lpstr>ע"א 7735/14 ורדניקוב נ' אלוביץ' ואח' (הרכב השופטים: עמית, סולברג וברון):</vt:lpstr>
      <vt:lpstr>שאלות...</vt:lpstr>
      <vt:lpstr>תודה על ההקשבה</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Or Raz</dc:creator>
  <cp:lastModifiedBy>Dana Shaham-Reshef</cp:lastModifiedBy>
  <cp:revision>24</cp:revision>
  <cp:lastPrinted>2017-05-22T13:58:07Z</cp:lastPrinted>
  <dcterms:created xsi:type="dcterms:W3CDTF">2017-05-21T14:49:17Z</dcterms:created>
  <dcterms:modified xsi:type="dcterms:W3CDTF">2017-05-23T11:13:57Z</dcterms:modified>
</cp:coreProperties>
</file>