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8" r:id="rId1"/>
  </p:sldMasterIdLst>
  <p:notesMasterIdLst>
    <p:notesMasterId r:id="rId20"/>
  </p:notesMasterIdLst>
  <p:sldIdLst>
    <p:sldId id="256" r:id="rId2"/>
    <p:sldId id="260" r:id="rId3"/>
    <p:sldId id="258" r:id="rId4"/>
    <p:sldId id="259" r:id="rId5"/>
    <p:sldId id="261" r:id="rId6"/>
    <p:sldId id="265" r:id="rId7"/>
    <p:sldId id="297" r:id="rId8"/>
    <p:sldId id="290" r:id="rId9"/>
    <p:sldId id="311" r:id="rId10"/>
    <p:sldId id="28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271" r:id="rId19"/>
  </p:sldIdLst>
  <p:sldSz cx="9144000" cy="6858000" type="screen4x3"/>
  <p:notesSz cx="6797675" cy="985678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94" autoAdjust="0"/>
    <p:restoredTop sz="84192" autoAdjust="0"/>
  </p:normalViewPr>
  <p:slideViewPr>
    <p:cSldViewPr>
      <p:cViewPr>
        <p:scale>
          <a:sx n="77" d="100"/>
          <a:sy n="77" d="100"/>
        </p:scale>
        <p:origin x="-2604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2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2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BF5215-3623-4878-8FCE-14C17A9CA8F4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36224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36224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D01D028-BB82-4AD2-98FC-4797861E3E3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2108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1896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824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sz="1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0846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7693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7277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0543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7505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136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702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D028-BB82-4AD2-98FC-4797861E3E30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7567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EA135B9-8AC1-4E08-B45C-FFE6A6612B81}" type="slidenum">
              <a:rPr lang="he-IL" smtClean="0"/>
              <a:t>‹#›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B30250-0C91-4C9D-B09A-EFA3FFD2EAD1}" type="datetimeFigureOut">
              <a:rPr lang="he-IL" smtClean="0"/>
              <a:t>כ"ז/אייר/תשע"ז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368151"/>
          </a:xfrm>
        </p:spPr>
        <p:txBody>
          <a:bodyPr>
            <a:normAutofit/>
          </a:bodyPr>
          <a:lstStyle/>
          <a:p>
            <a:r>
              <a:rPr lang="he-IL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7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053620"/>
            <a:ext cx="24955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8" y="5954291"/>
            <a:ext cx="453204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23 במאי, 2017</a:t>
            </a:r>
          </a:p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איתן שמואלי, עו"ד, שותף וראש מחלקת שוק ההון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3568" y="660401"/>
            <a:ext cx="7772400" cy="1112416"/>
          </a:xfrm>
          <a:prstGeom prst="rect">
            <a:avLst/>
          </a:prstGeom>
        </p:spPr>
        <p:txBody>
          <a:bodyPr lIns="45720" rIns="22860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lvl1pPr marL="0" algn="r" rtl="1" eaLnBrk="1" latinLnBrk="0" hangingPunct="1">
              <a:spcBef>
                <a:spcPct val="0"/>
              </a:spcBef>
              <a:buNone/>
              <a:defRPr kumimoji="0" sz="4800" kern="12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אחריות הדירקטור לדיווחי החברה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haronN\Desktop\איתן\מצגת לכנס\banner-directorsliabil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1600"/>
            <a:ext cx="8455968" cy="28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64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אחריות כללית בגין הפרת חובות בחוק ניירות ערך</a:t>
            </a:r>
            <a:endParaRPr lang="he-IL" sz="4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84482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he-IL" sz="2400" dirty="0" smtClean="0"/>
              <a:t>"52יא.	(א) מנפיק אחראי כלפי המחזיק בניירות ערך שהנפיק לנזק שנגרם לו כתוצאה מכך שהמנפיק הפר הוראה של חוק זה או תקנות לפיו  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he-IL" sz="2400" dirty="0"/>
          </a:p>
        </p:txBody>
      </p:sp>
      <p:sp>
        <p:nvSpPr>
          <p:cNvPr id="6" name="Rectangle 5"/>
          <p:cNvSpPr/>
          <p:nvPr/>
        </p:nvSpPr>
        <p:spPr>
          <a:xfrm>
            <a:off x="3923928" y="400506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he-IL" sz="2400" dirty="0"/>
              <a:t>(</a:t>
            </a:r>
            <a:r>
              <a:rPr lang="he-IL" sz="2400" dirty="0" smtClean="0"/>
              <a:t>ב) האחריות </a:t>
            </a:r>
            <a:r>
              <a:rPr lang="he-IL" sz="2400" dirty="0"/>
              <a:t>האמורה בסעיף קטן (א) תחול גם על </a:t>
            </a:r>
            <a:r>
              <a:rPr lang="he-IL" sz="2400" b="1" u="sng" dirty="0">
                <a:solidFill>
                  <a:srgbClr val="FF0000"/>
                </a:solidFill>
              </a:rPr>
              <a:t>הדירקטורים של המנפיק</a:t>
            </a:r>
            <a:r>
              <a:rPr lang="he-IL" sz="2400" dirty="0"/>
              <a:t>, על המנהל הכללי שלו ועל בעל שליטה במנפיק</a:t>
            </a:r>
            <a:r>
              <a:rPr lang="he-IL" sz="2400" dirty="0" smtClean="0"/>
              <a:t>."</a:t>
            </a:r>
            <a:endParaRPr lang="en-US" sz="2400" dirty="0"/>
          </a:p>
        </p:txBody>
      </p:sp>
      <p:pic>
        <p:nvPicPr>
          <p:cNvPr id="20" name="Picture 2" descr="C:\Users\SharonN\Desktop\איתן\מצגת לכנס\direc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2952328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rved Left Arrow 7"/>
          <p:cNvSpPr/>
          <p:nvPr/>
        </p:nvSpPr>
        <p:spPr>
          <a:xfrm>
            <a:off x="8495928" y="3349733"/>
            <a:ext cx="324544" cy="73459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pic>
        <p:nvPicPr>
          <p:cNvPr id="9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897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הגנות מכוח סעיף 52יג לחוק 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e-IL" b="1" u="sng" dirty="0" smtClean="0"/>
              <a:t>שלילת אחריות</a:t>
            </a:r>
            <a:r>
              <a:rPr lang="he-IL" b="1" dirty="0" smtClean="0"/>
              <a:t> –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he-IL" dirty="0" smtClean="0"/>
              <a:t>52יג</a:t>
            </a:r>
            <a:r>
              <a:rPr lang="he-IL" dirty="0"/>
              <a:t>.	האחריות לפי סעיפים 52יא </a:t>
            </a:r>
            <a:endParaRPr lang="he-IL" dirty="0" smtClean="0"/>
          </a:p>
          <a:p>
            <a:pPr marL="0" indent="0" algn="just">
              <a:buNone/>
            </a:pPr>
            <a:r>
              <a:rPr lang="he-IL" dirty="0" smtClean="0"/>
              <a:t>ו-52יב </a:t>
            </a:r>
            <a:r>
              <a:rPr lang="he-IL" dirty="0"/>
              <a:t>לא תחול –</a:t>
            </a:r>
            <a:r>
              <a:rPr lang="en-US" dirty="0"/>
              <a:t> </a:t>
            </a:r>
            <a:endParaRPr lang="he-IL" dirty="0" smtClean="0"/>
          </a:p>
          <a:p>
            <a:pPr marL="0" indent="0" algn="just">
              <a:buNone/>
            </a:pPr>
            <a:r>
              <a:rPr lang="he-IL" dirty="0" smtClean="0"/>
              <a:t>(</a:t>
            </a:r>
            <a:r>
              <a:rPr lang="he-IL" dirty="0"/>
              <a:t>1)	על </a:t>
            </a:r>
            <a:r>
              <a:rPr lang="he-IL" dirty="0" smtClean="0"/>
              <a:t>מי שהוכיח </a:t>
            </a:r>
            <a:r>
              <a:rPr lang="he-IL" u="sng" dirty="0">
                <a:solidFill>
                  <a:srgbClr val="FF0000"/>
                </a:solidFill>
              </a:rPr>
              <a:t>שנקט כל האמצעים הנאותים</a:t>
            </a:r>
            <a:r>
              <a:rPr lang="he-IL" dirty="0">
                <a:solidFill>
                  <a:srgbClr val="FF0000"/>
                </a:solidFill>
              </a:rPr>
              <a:t> </a:t>
            </a:r>
            <a:r>
              <a:rPr lang="he-IL" dirty="0"/>
              <a:t>כדי למנוע את ההפרה;</a:t>
            </a:r>
            <a:endParaRPr lang="en-US" dirty="0"/>
          </a:p>
          <a:p>
            <a:pPr marL="0" indent="0" algn="just">
              <a:buNone/>
            </a:pPr>
            <a:r>
              <a:rPr lang="he-IL" dirty="0"/>
              <a:t>(2)	על מי שהוכיח </a:t>
            </a:r>
            <a:r>
              <a:rPr lang="he-IL" u="sng" dirty="0">
                <a:solidFill>
                  <a:srgbClr val="FF0000"/>
                </a:solidFill>
              </a:rPr>
              <a:t>שלא ידע</a:t>
            </a:r>
            <a:r>
              <a:rPr lang="he-IL" dirty="0">
                <a:solidFill>
                  <a:srgbClr val="FF0000"/>
                </a:solidFill>
              </a:rPr>
              <a:t> </a:t>
            </a:r>
            <a:r>
              <a:rPr lang="he-IL" dirty="0"/>
              <a:t>את דבר ההפרה </a:t>
            </a:r>
            <a:r>
              <a:rPr lang="he-IL" u="sng" dirty="0">
                <a:solidFill>
                  <a:srgbClr val="FF0000"/>
                </a:solidFill>
              </a:rPr>
              <a:t>ולא היה עליו לדעת </a:t>
            </a:r>
            <a:r>
              <a:rPr lang="he-IL" dirty="0">
                <a:solidFill>
                  <a:srgbClr val="FF0000"/>
                </a:solidFill>
              </a:rPr>
              <a:t>או </a:t>
            </a:r>
            <a:r>
              <a:rPr lang="he-IL" u="sng" dirty="0">
                <a:solidFill>
                  <a:srgbClr val="FF0000"/>
                </a:solidFill>
              </a:rPr>
              <a:t>לא היה יכול לדעת</a:t>
            </a:r>
            <a:r>
              <a:rPr lang="he-IL" dirty="0">
                <a:solidFill>
                  <a:srgbClr val="FF0000"/>
                </a:solidFill>
              </a:rPr>
              <a:t>;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e-IL" dirty="0"/>
              <a:t>(3)	</a:t>
            </a:r>
            <a:r>
              <a:rPr lang="he-IL" dirty="0" smtClean="0"/>
              <a:t>[...]</a:t>
            </a:r>
            <a:endParaRPr lang="en-US" dirty="0"/>
          </a:p>
          <a:p>
            <a:endParaRPr lang="he-IL" dirty="0"/>
          </a:p>
        </p:txBody>
      </p:sp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1196752"/>
            <a:ext cx="2657475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08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אחריות בעוולת הרשלנות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e-IL" b="1" u="sng" dirty="0"/>
              <a:t>יסודות </a:t>
            </a:r>
            <a:r>
              <a:rPr lang="he-IL" b="1" u="sng" dirty="0" smtClean="0"/>
              <a:t>העוולה</a:t>
            </a:r>
            <a:r>
              <a:rPr lang="he-IL" b="1" dirty="0" smtClean="0"/>
              <a:t>: </a:t>
            </a:r>
          </a:p>
          <a:p>
            <a:pPr marL="0" indent="0" algn="just">
              <a:buNone/>
            </a:pPr>
            <a:endParaRPr lang="he-IL" b="1" dirty="0"/>
          </a:p>
          <a:p>
            <a:pPr algn="just">
              <a:buClr>
                <a:srgbClr val="FF0000"/>
              </a:buClr>
              <a:buFont typeface="Wingdings 2" panose="05020102010507070707" pitchFamily="18" charset="2"/>
              <a:buChar char="P"/>
            </a:pPr>
            <a:r>
              <a:rPr lang="he-IL" b="1" dirty="0"/>
              <a:t>מצג שווא </a:t>
            </a:r>
            <a:r>
              <a:rPr lang="he-IL" b="1" dirty="0" smtClean="0"/>
              <a:t>רשלני</a:t>
            </a:r>
          </a:p>
          <a:p>
            <a:pPr marL="114300" indent="0" algn="just">
              <a:buClr>
                <a:srgbClr val="FF0000"/>
              </a:buClr>
              <a:buNone/>
            </a:pPr>
            <a:endParaRPr lang="he-IL" b="1" dirty="0"/>
          </a:p>
          <a:p>
            <a:pPr algn="just">
              <a:buClr>
                <a:srgbClr val="FF0000"/>
              </a:buClr>
              <a:buFont typeface="Wingdings 2" panose="05020102010507070707" pitchFamily="18" charset="2"/>
              <a:buChar char="P"/>
            </a:pPr>
            <a:r>
              <a:rPr lang="he-IL" b="1" dirty="0"/>
              <a:t>הסתמכות בפועל של </a:t>
            </a:r>
            <a:r>
              <a:rPr lang="he-IL" b="1" dirty="0" smtClean="0"/>
              <a:t>התובע</a:t>
            </a:r>
          </a:p>
          <a:p>
            <a:pPr marL="114300" indent="0" algn="just">
              <a:buClr>
                <a:srgbClr val="FF0000"/>
              </a:buClr>
              <a:buNone/>
            </a:pPr>
            <a:endParaRPr lang="he-IL" b="1" dirty="0"/>
          </a:p>
          <a:p>
            <a:pPr algn="just">
              <a:buClr>
                <a:srgbClr val="FF0000"/>
              </a:buClr>
              <a:buFont typeface="Wingdings 2" panose="05020102010507070707" pitchFamily="18" charset="2"/>
              <a:buChar char="P"/>
            </a:pPr>
            <a:r>
              <a:rPr lang="he-IL" b="1" dirty="0"/>
              <a:t>צפיית </a:t>
            </a:r>
            <a:r>
              <a:rPr lang="he-IL" b="1" dirty="0" smtClean="0"/>
              <a:t>ההסתמכות </a:t>
            </a:r>
          </a:p>
          <a:p>
            <a:pPr marL="114300" indent="0" algn="just">
              <a:buClr>
                <a:srgbClr val="FF0000"/>
              </a:buClr>
              <a:buNone/>
            </a:pPr>
            <a:endParaRPr lang="he-IL" b="1" dirty="0"/>
          </a:p>
          <a:p>
            <a:pPr algn="just">
              <a:buClr>
                <a:srgbClr val="FF0000"/>
              </a:buClr>
              <a:buFont typeface="Wingdings 2" panose="05020102010507070707" pitchFamily="18" charset="2"/>
              <a:buChar char="P"/>
            </a:pPr>
            <a:r>
              <a:rPr lang="he-IL" b="1" dirty="0"/>
              <a:t>צפיית </a:t>
            </a:r>
            <a:r>
              <a:rPr lang="he-IL" b="1" dirty="0" smtClean="0"/>
              <a:t>הנזק</a:t>
            </a:r>
          </a:p>
          <a:p>
            <a:pPr marL="114300" indent="0" algn="just">
              <a:buClr>
                <a:srgbClr val="FF0000"/>
              </a:buClr>
              <a:buNone/>
            </a:pPr>
            <a:endParaRPr lang="he-IL" b="1" dirty="0"/>
          </a:p>
          <a:p>
            <a:pPr algn="just">
              <a:buClr>
                <a:srgbClr val="FF0000"/>
              </a:buClr>
              <a:buFont typeface="Wingdings 2" panose="05020102010507070707" pitchFamily="18" charset="2"/>
              <a:buChar char="P"/>
            </a:pPr>
            <a:r>
              <a:rPr lang="he-IL" b="1" dirty="0"/>
              <a:t>התובע הסתמך על המצג ונגרם לו </a:t>
            </a:r>
            <a:r>
              <a:rPr lang="he-IL" b="1" dirty="0" smtClean="0"/>
              <a:t>נזק</a:t>
            </a:r>
            <a:endParaRPr lang="he-IL" b="1" u="sng" dirty="0"/>
          </a:p>
          <a:p>
            <a:endParaRPr lang="he-IL" dirty="0"/>
          </a:p>
        </p:txBody>
      </p:sp>
      <p:pic>
        <p:nvPicPr>
          <p:cNvPr id="9218" name="Picture 2" descr="C:\Users\SharonN\Desktop\איתן\מצגת לכנס\negligen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38" y="1657094"/>
            <a:ext cx="2820034" cy="184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39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אחריות פלילית בגין פרסום דו"ח מטעה או בגין אי-הגשתו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hangingPunct="0">
              <a:buNone/>
            </a:pPr>
            <a:r>
              <a:rPr lang="he-IL" dirty="0"/>
              <a:t>53. (א) "מי שעשה אחד מאלה, דינו – </a:t>
            </a:r>
          </a:p>
          <a:p>
            <a:pPr marL="0" indent="0" algn="just" hangingPunct="0">
              <a:buNone/>
            </a:pPr>
            <a:r>
              <a:rPr lang="he-IL" dirty="0"/>
              <a:t>מאסר חמש שנים או קנס פי חמישה </a:t>
            </a:r>
          </a:p>
          <a:p>
            <a:pPr marL="0" indent="0" algn="just" hangingPunct="0">
              <a:buNone/>
            </a:pPr>
            <a:r>
              <a:rPr lang="he-IL" dirty="0"/>
              <a:t>מן הקנס כאמור בסעיף 61(א)(4) לחוק </a:t>
            </a:r>
          </a:p>
          <a:p>
            <a:pPr marL="0" indent="0" algn="just" hangingPunct="0">
              <a:buNone/>
            </a:pPr>
            <a:r>
              <a:rPr lang="he-IL" dirty="0"/>
              <a:t>העונשין[...]:</a:t>
            </a:r>
            <a:endParaRPr lang="en-US" dirty="0"/>
          </a:p>
          <a:p>
            <a:pPr marL="0" indent="0" algn="just" hangingPunct="0">
              <a:buNone/>
            </a:pPr>
            <a:endParaRPr lang="he-IL" dirty="0" smtClean="0"/>
          </a:p>
          <a:p>
            <a:pPr marL="0" indent="0" algn="just" hangingPunct="0">
              <a:buNone/>
            </a:pPr>
            <a:endParaRPr lang="he-IL" dirty="0"/>
          </a:p>
          <a:p>
            <a:pPr marL="0" indent="0" algn="just" hangingPunct="0">
              <a:buNone/>
            </a:pPr>
            <a:r>
              <a:rPr lang="he-IL" dirty="0" smtClean="0"/>
              <a:t>(4) לא </a:t>
            </a:r>
            <a:r>
              <a:rPr lang="he-IL" dirty="0"/>
              <a:t>קיים הוראה מהוראות [...] </a:t>
            </a:r>
            <a:r>
              <a:rPr lang="he-IL" b="1" dirty="0"/>
              <a:t>סעיף 36 </a:t>
            </a:r>
            <a:r>
              <a:rPr lang="he-IL" dirty="0"/>
              <a:t>[...] או תקנות לפי הסעיפים האמורים, </a:t>
            </a:r>
            <a:r>
              <a:rPr lang="he-IL" b="1" dirty="0"/>
              <a:t>או גרם לכך שבדוח, בהודעה [...] לפי חוק זה  [...] יהיה פרט מטעה, </a:t>
            </a:r>
            <a:r>
              <a:rPr lang="he-IL" u="sng" dirty="0">
                <a:solidFill>
                  <a:srgbClr val="FF0000"/>
                </a:solidFill>
              </a:rPr>
              <a:t>והכל כדי להטעות משקיע סביר</a:t>
            </a:r>
            <a:r>
              <a:rPr lang="he-IL" dirty="0" smtClean="0"/>
              <a:t>;" </a:t>
            </a:r>
            <a:endParaRPr lang="en-US" dirty="0"/>
          </a:p>
        </p:txBody>
      </p:sp>
      <p:pic>
        <p:nvPicPr>
          <p:cNvPr id="5" name="Picture 3" descr="C:\Users\SharonN\Desktop\איתן\מצגת לכנס\אחריות פלילית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216024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1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הגנות מפני הפללה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536504"/>
          </a:xfrm>
        </p:spPr>
        <p:txBody>
          <a:bodyPr>
            <a:normAutofit/>
          </a:bodyPr>
          <a:lstStyle/>
          <a:p>
            <a:pPr marL="0" indent="0" algn="just" hangingPunct="0">
              <a:buNone/>
            </a:pPr>
            <a:r>
              <a:rPr lang="he-IL" dirty="0" smtClean="0"/>
              <a:t>"53.  (ה</a:t>
            </a:r>
            <a:r>
              <a:rPr lang="he-IL" dirty="0"/>
              <a:t>) נעברה עבירה מן </a:t>
            </a:r>
            <a:r>
              <a:rPr lang="he-IL" dirty="0" smtClean="0"/>
              <a:t>המפורטות </a:t>
            </a:r>
          </a:p>
          <a:p>
            <a:pPr marL="0" indent="0" algn="just" hangingPunct="0">
              <a:buNone/>
            </a:pPr>
            <a:r>
              <a:rPr lang="he-IL" dirty="0" smtClean="0"/>
              <a:t>        בסעיף </a:t>
            </a:r>
            <a:r>
              <a:rPr lang="he-IL" dirty="0"/>
              <a:t>זה בידי </a:t>
            </a:r>
            <a:r>
              <a:rPr lang="he-IL" dirty="0" smtClean="0"/>
              <a:t>תאגיד, </a:t>
            </a:r>
            <a:r>
              <a:rPr lang="he-IL" b="1" dirty="0" smtClean="0"/>
              <a:t>אחראים </a:t>
            </a:r>
          </a:p>
          <a:p>
            <a:pPr marL="0" indent="0" algn="just" hangingPunct="0">
              <a:buNone/>
            </a:pPr>
            <a:r>
              <a:rPr lang="he-IL" b="1" dirty="0" smtClean="0"/>
              <a:t>        לעבירה </a:t>
            </a:r>
            <a:r>
              <a:rPr lang="he-IL" b="1" dirty="0"/>
              <a:t>גם הדירקטורים של </a:t>
            </a:r>
            <a:endParaRPr lang="he-IL" b="1" dirty="0" smtClean="0"/>
          </a:p>
          <a:p>
            <a:pPr marL="0" indent="0" algn="just" hangingPunct="0">
              <a:buNone/>
            </a:pPr>
            <a:r>
              <a:rPr lang="he-IL" b="1" dirty="0" smtClean="0"/>
              <a:t>        התאגיד</a:t>
            </a:r>
            <a:r>
              <a:rPr lang="he-IL" dirty="0" smtClean="0"/>
              <a:t> </a:t>
            </a:r>
            <a:r>
              <a:rPr lang="he-IL" dirty="0"/>
              <a:t>והמנהל הכללי, </a:t>
            </a:r>
            <a:r>
              <a:rPr lang="he-IL" b="1" dirty="0">
                <a:solidFill>
                  <a:srgbClr val="FF0000"/>
                </a:solidFill>
              </a:rPr>
              <a:t>אלא אם </a:t>
            </a:r>
            <a:endParaRPr lang="he-IL" b="1" dirty="0" smtClean="0">
              <a:solidFill>
                <a:srgbClr val="FF0000"/>
              </a:solidFill>
            </a:endParaRPr>
          </a:p>
          <a:p>
            <a:pPr marL="0" indent="0" algn="just" hangingPunct="0">
              <a:buNone/>
            </a:pPr>
            <a:r>
              <a:rPr lang="he-IL" b="1" dirty="0" smtClean="0">
                <a:solidFill>
                  <a:srgbClr val="FF0000"/>
                </a:solidFill>
              </a:rPr>
              <a:t>        הוכיחו </a:t>
            </a:r>
            <a:r>
              <a:rPr lang="he-IL" b="1" dirty="0">
                <a:solidFill>
                  <a:srgbClr val="FF0000"/>
                </a:solidFill>
              </a:rPr>
              <a:t>אחת מאלה</a:t>
            </a:r>
            <a:r>
              <a:rPr lang="he-IL" b="1" dirty="0"/>
              <a:t>:</a:t>
            </a:r>
            <a:endParaRPr lang="en-US" b="1" dirty="0"/>
          </a:p>
          <a:p>
            <a:pPr marL="0" indent="0" algn="just" hangingPunct="0">
              <a:buNone/>
            </a:pPr>
            <a:endParaRPr lang="he-IL" dirty="0" smtClean="0"/>
          </a:p>
          <a:p>
            <a:pPr marL="0" indent="0" algn="just" hangingPunct="0">
              <a:buNone/>
            </a:pPr>
            <a:r>
              <a:rPr lang="he-IL" dirty="0" smtClean="0"/>
              <a:t>(</a:t>
            </a:r>
            <a:r>
              <a:rPr lang="he-IL" dirty="0"/>
              <a:t>1) </a:t>
            </a:r>
            <a:r>
              <a:rPr lang="he-IL" b="1" dirty="0"/>
              <a:t>שהעבירה נעברה ש</a:t>
            </a:r>
            <a:r>
              <a:rPr lang="he-IL" b="1" u="sng" dirty="0">
                <a:solidFill>
                  <a:srgbClr val="FF0000"/>
                </a:solidFill>
              </a:rPr>
              <a:t>לא בידיעתם</a:t>
            </a:r>
            <a:r>
              <a:rPr lang="he-IL" b="1" dirty="0">
                <a:solidFill>
                  <a:srgbClr val="FF0000"/>
                </a:solidFill>
              </a:rPr>
              <a:t> </a:t>
            </a:r>
            <a:r>
              <a:rPr lang="he-IL" b="1" dirty="0"/>
              <a:t>ו</a:t>
            </a:r>
            <a:r>
              <a:rPr lang="he-IL" b="1" u="sng" dirty="0">
                <a:solidFill>
                  <a:srgbClr val="FF0000"/>
                </a:solidFill>
              </a:rPr>
              <a:t>לא היה עליהם לדעת</a:t>
            </a:r>
            <a:r>
              <a:rPr lang="he-IL" b="1" dirty="0">
                <a:solidFill>
                  <a:srgbClr val="FF0000"/>
                </a:solidFill>
              </a:rPr>
              <a:t> </a:t>
            </a:r>
            <a:r>
              <a:rPr lang="he-IL" b="1" dirty="0"/>
              <a:t>עליה או ש</a:t>
            </a:r>
            <a:r>
              <a:rPr lang="he-IL" b="1" u="sng" dirty="0">
                <a:solidFill>
                  <a:srgbClr val="FF0000"/>
                </a:solidFill>
              </a:rPr>
              <a:t>לא יכלו לדעת עליה</a:t>
            </a:r>
            <a:r>
              <a:rPr lang="he-IL" b="1" dirty="0"/>
              <a:t>;</a:t>
            </a:r>
            <a:endParaRPr lang="en-US" b="1" dirty="0"/>
          </a:p>
          <a:p>
            <a:pPr marL="0" indent="0" algn="just" hangingPunct="0">
              <a:buNone/>
            </a:pPr>
            <a:endParaRPr lang="he-IL" b="1" dirty="0" smtClean="0"/>
          </a:p>
          <a:p>
            <a:pPr marL="0" indent="0" algn="just" hangingPunct="0">
              <a:buNone/>
            </a:pPr>
            <a:r>
              <a:rPr lang="he-IL" b="1" dirty="0" smtClean="0"/>
              <a:t>(</a:t>
            </a:r>
            <a:r>
              <a:rPr lang="he-IL" b="1" dirty="0"/>
              <a:t>2) </a:t>
            </a:r>
            <a:r>
              <a:rPr lang="he-IL" b="1" u="sng" dirty="0">
                <a:solidFill>
                  <a:srgbClr val="FF0000"/>
                </a:solidFill>
              </a:rPr>
              <a:t>שנקטו כל האמצעים הסבירים כדי למנוע</a:t>
            </a:r>
            <a:r>
              <a:rPr lang="he-IL" b="1" dirty="0">
                <a:solidFill>
                  <a:srgbClr val="FF0000"/>
                </a:solidFill>
              </a:rPr>
              <a:t> </a:t>
            </a:r>
            <a:r>
              <a:rPr lang="he-IL" b="1" dirty="0"/>
              <a:t>את העבירה</a:t>
            </a:r>
            <a:r>
              <a:rPr lang="he-IL" b="1" dirty="0" smtClean="0"/>
              <a:t>."</a:t>
            </a:r>
            <a:endParaRPr lang="en-US" b="1" dirty="0"/>
          </a:p>
        </p:txBody>
      </p:sp>
      <p:pic>
        <p:nvPicPr>
          <p:cNvPr id="5" name="Picture 3" descr="C:\Users\SharonN\Desktop\איתן\מצגת לכנס\אחריות פלילית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223224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ultiply 5"/>
          <p:cNvSpPr/>
          <p:nvPr/>
        </p:nvSpPr>
        <p:spPr>
          <a:xfrm>
            <a:off x="503548" y="915775"/>
            <a:ext cx="2664296" cy="3521337"/>
          </a:xfrm>
          <a:prstGeom prst="mathMultiply">
            <a:avLst/>
          </a:prstGeom>
          <a:solidFill>
            <a:srgbClr val="C0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05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אכיפה מנהלית – עיצום כספי בידי רשות ניירות ערך (סעיף 52טו לחוק) 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pPr indent="-342900">
              <a:buClr>
                <a:srgbClr val="FF0000"/>
              </a:buClr>
            </a:pPr>
            <a:r>
              <a:rPr lang="he-IL" dirty="0"/>
              <a:t>עיצום </a:t>
            </a:r>
            <a:r>
              <a:rPr lang="he-IL" dirty="0" smtClean="0"/>
              <a:t>כספי, </a:t>
            </a:r>
            <a:r>
              <a:rPr lang="he-IL" dirty="0"/>
              <a:t>בדרך כלל על </a:t>
            </a:r>
            <a:r>
              <a:rPr lang="he-IL" dirty="0" smtClean="0"/>
              <a:t>התאגיד, </a:t>
            </a:r>
            <a:r>
              <a:rPr lang="he-IL" dirty="0"/>
              <a:t>בגין איחור בהגשת דוחות תלוי בגובה ההון העצמי  של התאגיד</a:t>
            </a:r>
            <a:r>
              <a:rPr lang="he-IL"/>
              <a:t>. </a:t>
            </a:r>
            <a:endParaRPr lang="he-IL" smtClean="0"/>
          </a:p>
          <a:p>
            <a:pPr marL="0" indent="0">
              <a:buClr>
                <a:srgbClr val="FF0000"/>
              </a:buClr>
              <a:buNone/>
            </a:pPr>
            <a:endParaRPr lang="he-IL" dirty="0"/>
          </a:p>
          <a:p>
            <a:pPr indent="-342900">
              <a:buClr>
                <a:srgbClr val="FF0000"/>
              </a:buClr>
            </a:pPr>
            <a:r>
              <a:rPr lang="he-IL" dirty="0"/>
              <a:t>סמכות לעיצום כספי גם על נושאי משרה בסכום של עד 12,000 ₪ למקרה. </a:t>
            </a:r>
          </a:p>
        </p:txBody>
      </p:sp>
      <p:pic>
        <p:nvPicPr>
          <p:cNvPr id="10242" name="Picture 2" descr="C:\Users\SharonN\Desktop\איתן\מצגת לכנס\a stack of dolla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5"/>
            <a:ext cx="399644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79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ועדת אכיפה מנהלית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e-IL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e-IL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e-IL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e-IL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e-IL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e-IL" b="1" dirty="0" smtClean="0"/>
          </a:p>
          <a:p>
            <a:pPr marL="0" indent="0" algn="just">
              <a:buNone/>
            </a:pPr>
            <a:endParaRPr lang="he-IL" b="1" dirty="0" smtClean="0"/>
          </a:p>
          <a:p>
            <a:pPr marL="0" indent="0" algn="just">
              <a:buNone/>
            </a:pPr>
            <a:r>
              <a:rPr lang="he-IL" b="1" dirty="0" smtClean="0"/>
              <a:t>לעניין </a:t>
            </a:r>
            <a:r>
              <a:rPr lang="he-IL" b="1" dirty="0"/>
              <a:t>הפרה המנויה בחלק ג' של התוספת השביעית – </a:t>
            </a:r>
            <a:r>
              <a:rPr lang="he-IL" b="1" dirty="0">
                <a:solidFill>
                  <a:srgbClr val="FF0000"/>
                </a:solidFill>
              </a:rPr>
              <a:t>5,000,000</a:t>
            </a:r>
            <a:r>
              <a:rPr lang="he-IL" b="1" dirty="0"/>
              <a:t> שקלים חדשים לתאגיד, </a:t>
            </a:r>
            <a:r>
              <a:rPr lang="he-IL" b="1" dirty="0" smtClean="0"/>
              <a:t>ו- </a:t>
            </a:r>
            <a:r>
              <a:rPr lang="he-IL" b="1" dirty="0" smtClean="0">
                <a:solidFill>
                  <a:srgbClr val="FF0000"/>
                </a:solidFill>
              </a:rPr>
              <a:t>1,000,000</a:t>
            </a:r>
            <a:r>
              <a:rPr lang="he-IL" b="1" dirty="0" smtClean="0"/>
              <a:t> </a:t>
            </a:r>
            <a:r>
              <a:rPr lang="he-IL" b="1" dirty="0"/>
              <a:t>שקלים חדשים ליחיד.</a:t>
            </a:r>
            <a:endParaRPr lang="en-US" b="1" dirty="0"/>
          </a:p>
        </p:txBody>
      </p:sp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SharonN\Desktop\איתן\מצגת לכנס\administrative comitte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399644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55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ארגז כלים לדירקטור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4824536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 2" panose="05020102010507070707" pitchFamily="18" charset="2"/>
              <a:buChar char="O"/>
            </a:pPr>
            <a:r>
              <a:rPr lang="he-IL" dirty="0" smtClean="0"/>
              <a:t>אל תתמנה </a:t>
            </a:r>
            <a:r>
              <a:rPr lang="he-IL" dirty="0"/>
              <a:t>כדירקטור בחברה </a:t>
            </a:r>
            <a:r>
              <a:rPr lang="he-IL" dirty="0" smtClean="0"/>
              <a:t>בתחום </a:t>
            </a:r>
            <a:r>
              <a:rPr lang="he-IL" dirty="0"/>
              <a:t>שאין לך ידע בו.</a:t>
            </a:r>
          </a:p>
          <a:p>
            <a:pPr>
              <a:buClr>
                <a:srgbClr val="FF0000"/>
              </a:buClr>
              <a:buFont typeface="Wingdings 2" panose="05020102010507070707" pitchFamily="18" charset="2"/>
              <a:buChar char="O"/>
            </a:pPr>
            <a:r>
              <a:rPr lang="he-IL" dirty="0"/>
              <a:t>אל תתמנה כדירקטור בחברה בה נושאי המשרה </a:t>
            </a:r>
            <a:r>
              <a:rPr lang="he-IL" dirty="0" smtClean="0"/>
              <a:t>העיקריים </a:t>
            </a:r>
            <a:r>
              <a:rPr lang="he-IL" dirty="0"/>
              <a:t>הם </a:t>
            </a:r>
            <a:r>
              <a:rPr lang="he-IL" dirty="0" smtClean="0"/>
              <a:t>קרובי משפחה.</a:t>
            </a:r>
            <a:endParaRPr lang="he-IL" dirty="0"/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בחר </a:t>
            </a:r>
            <a:r>
              <a:rPr lang="he-IL" dirty="0"/>
              <a:t>מנכ"ל בעל ידע בניהול חברה </a:t>
            </a:r>
            <a:r>
              <a:rPr lang="he-IL" dirty="0" smtClean="0"/>
              <a:t>ציבורית.</a:t>
            </a:r>
            <a:endParaRPr lang="he-IL" dirty="0"/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/>
              <a:t>בחר </a:t>
            </a:r>
            <a:r>
              <a:rPr lang="he-IL" dirty="0" smtClean="0"/>
              <a:t>במזכיר חברה ויועצים </a:t>
            </a:r>
            <a:r>
              <a:rPr lang="he-IL" dirty="0"/>
              <a:t>מתאימים לדירקטוריון. 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השתתף </a:t>
            </a:r>
            <a:r>
              <a:rPr lang="he-IL" dirty="0"/>
              <a:t>בישיבות </a:t>
            </a:r>
            <a:r>
              <a:rPr lang="he-IL" dirty="0" smtClean="0"/>
              <a:t>הדירקטוריון ועקוב אחר דיווחים והתרחשויות.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קיים התייעצויות </a:t>
            </a:r>
            <a:r>
              <a:rPr lang="he-IL" dirty="0"/>
              <a:t>עם </a:t>
            </a:r>
            <a:r>
              <a:rPr lang="he-IL" dirty="0" smtClean="0"/>
              <a:t>יועצי הדירקטוריון ובקש חוות </a:t>
            </a:r>
            <a:r>
              <a:rPr lang="he-IL" dirty="0"/>
              <a:t>דעת.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נצל האפשרות למינוי יועץ משפטי עצמאי.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גרום לתיקון של דיווח מטעה. 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/>
              <a:t>נטול סמכויות ההנהלה הפעילה.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במקרים חמורים פנה לבית המשפט.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 smtClean="0"/>
              <a:t>ודא </a:t>
            </a:r>
            <a:r>
              <a:rPr lang="he-IL" dirty="0"/>
              <a:t>קיום </a:t>
            </a:r>
            <a:r>
              <a:rPr lang="he-IL" dirty="0" smtClean="0"/>
              <a:t>ביטוח </a:t>
            </a:r>
            <a:r>
              <a:rPr lang="he-IL" dirty="0"/>
              <a:t>דירקטורים ונושאי משרה בהיקף מתאים.</a:t>
            </a:r>
          </a:p>
          <a:p>
            <a:pPr>
              <a:buClr>
                <a:srgbClr val="00B050"/>
              </a:buClr>
              <a:buFont typeface="Wingdings 2" panose="05020102010507070707" pitchFamily="18" charset="2"/>
              <a:buChar char="P"/>
            </a:pPr>
            <a:r>
              <a:rPr lang="he-IL" dirty="0"/>
              <a:t>ודא קיום כתב שיפוי</a:t>
            </a:r>
            <a:r>
              <a:rPr lang="he-IL" dirty="0" smtClean="0"/>
              <a:t>.</a:t>
            </a:r>
            <a:endParaRPr lang="he-IL" dirty="0"/>
          </a:p>
        </p:txBody>
      </p:sp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39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שאלות?</a:t>
            </a:r>
            <a:endParaRPr lang="he-IL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he-IL" dirty="0"/>
          </a:p>
        </p:txBody>
      </p:sp>
      <p:pic>
        <p:nvPicPr>
          <p:cNvPr id="2050" name="Picture 2" descr="C:\Users\Sharon\Desktop\thank you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76" y="1772816"/>
            <a:ext cx="8208912" cy="4424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163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על מה נשוחח?</a:t>
            </a:r>
            <a:endParaRPr lang="he-I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buClr>
                <a:srgbClr val="FF0000"/>
              </a:buClr>
            </a:pPr>
            <a:r>
              <a:rPr lang="he-IL" dirty="0"/>
              <a:t>חובות הדיווח, </a:t>
            </a:r>
            <a:r>
              <a:rPr lang="he-IL" dirty="0" smtClean="0"/>
              <a:t>היקפן ומהותן.</a:t>
            </a:r>
          </a:p>
          <a:p>
            <a:pPr marL="114300" indent="0">
              <a:buClr>
                <a:srgbClr val="FF0000"/>
              </a:buClr>
              <a:buNone/>
            </a:pPr>
            <a:endParaRPr lang="he-IL" dirty="0"/>
          </a:p>
          <a:p>
            <a:pPr>
              <a:buClr>
                <a:srgbClr val="FF0000"/>
              </a:buClr>
            </a:pPr>
            <a:r>
              <a:rPr lang="he-IL" dirty="0"/>
              <a:t>האחריות האזרחית </a:t>
            </a:r>
            <a:r>
              <a:rPr lang="he-IL" dirty="0" smtClean="0"/>
              <a:t>בגין פרסום פרט </a:t>
            </a:r>
            <a:r>
              <a:rPr lang="he-IL" dirty="0"/>
              <a:t>מטעה </a:t>
            </a:r>
            <a:r>
              <a:rPr lang="he-IL" dirty="0" smtClean="0"/>
              <a:t>/ אי-דיווח.</a:t>
            </a:r>
          </a:p>
          <a:p>
            <a:pPr marL="114300" indent="0">
              <a:buClr>
                <a:srgbClr val="FF0000"/>
              </a:buClr>
              <a:buNone/>
            </a:pPr>
            <a:endParaRPr lang="he-IL" dirty="0"/>
          </a:p>
          <a:p>
            <a:pPr>
              <a:buClr>
                <a:srgbClr val="FF0000"/>
              </a:buClr>
            </a:pPr>
            <a:r>
              <a:rPr lang="he-IL" dirty="0"/>
              <a:t>האחריות הפלילית </a:t>
            </a:r>
            <a:r>
              <a:rPr lang="he-IL" dirty="0" smtClean="0"/>
              <a:t>בגין פרסום פרט </a:t>
            </a:r>
            <a:r>
              <a:rPr lang="he-IL" dirty="0"/>
              <a:t>מטעה </a:t>
            </a:r>
            <a:r>
              <a:rPr lang="he-IL" dirty="0" smtClean="0"/>
              <a:t>/ אי-דיווח.</a:t>
            </a:r>
          </a:p>
          <a:p>
            <a:pPr marL="114300" indent="0">
              <a:buClr>
                <a:srgbClr val="FF0000"/>
              </a:buClr>
              <a:buNone/>
            </a:pPr>
            <a:endParaRPr lang="he-IL" dirty="0">
              <a:solidFill>
                <a:srgbClr val="FF0000"/>
              </a:solidFill>
            </a:endParaRPr>
          </a:p>
          <a:p>
            <a:pPr>
              <a:buClr>
                <a:srgbClr val="FF0000"/>
              </a:buClr>
            </a:pPr>
            <a:r>
              <a:rPr lang="he-IL" dirty="0" smtClean="0"/>
              <a:t>אכיפה מנהלית.</a:t>
            </a:r>
          </a:p>
          <a:p>
            <a:pPr marL="114300" indent="0">
              <a:buClr>
                <a:srgbClr val="FF0000"/>
              </a:buClr>
              <a:buNone/>
            </a:pPr>
            <a:endParaRPr lang="he-IL" dirty="0"/>
          </a:p>
          <a:p>
            <a:pPr>
              <a:buClr>
                <a:srgbClr val="FF0000"/>
              </a:buClr>
            </a:pPr>
            <a:r>
              <a:rPr lang="he-IL" dirty="0"/>
              <a:t>הגנות </a:t>
            </a:r>
            <a:r>
              <a:rPr lang="he-IL" dirty="0" smtClean="0"/>
              <a:t>וארגז </a:t>
            </a:r>
            <a:r>
              <a:rPr lang="he-IL" dirty="0"/>
              <a:t>כלים לדירקטור המצוי.</a:t>
            </a:r>
            <a:endParaRPr lang="en-US" dirty="0"/>
          </a:p>
        </p:txBody>
      </p:sp>
      <p:pic>
        <p:nvPicPr>
          <p:cNvPr id="6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057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>מה טורד את מנוחת הדירקטור</a:t>
            </a:r>
            <a:r>
              <a:rPr lang="he-IL" sz="4400" b="1" dirty="0" smtClean="0">
                <a:latin typeface="Times New Roman" panose="02020603050405020304" pitchFamily="18" charset="0"/>
                <a:cs typeface="Times New Roman" pitchFamily="18" charset="0"/>
              </a:rPr>
              <a:t>?</a:t>
            </a: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he-IL" sz="4400" b="1" dirty="0">
                <a:latin typeface="Times New Roman" panose="02020603050405020304" pitchFamily="18" charset="0"/>
                <a:cs typeface="Times New Roman" pitchFamily="18" charset="0"/>
              </a:rPr>
            </a:br>
            <a:endParaRPr lang="he-IL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3167" y="1828290"/>
            <a:ext cx="21350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     </a:t>
            </a:r>
            <a:endParaRPr lang="he-IL" sz="2000" b="1" dirty="0"/>
          </a:p>
        </p:txBody>
      </p:sp>
      <p:pic>
        <p:nvPicPr>
          <p:cNvPr id="12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C:\Users\SharonN\Desktop\הרצאה - 3.1.17\תמונת עין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89040"/>
            <a:ext cx="2952328" cy="2355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loud Callout 8"/>
          <p:cNvSpPr/>
          <p:nvPr/>
        </p:nvSpPr>
        <p:spPr>
          <a:xfrm>
            <a:off x="683568" y="1860059"/>
            <a:ext cx="7128792" cy="1440160"/>
          </a:xfrm>
          <a:prstGeom prst="cloudCallout">
            <a:avLst>
              <a:gd name="adj1" fmla="val -39553"/>
              <a:gd name="adj2" fmla="val -85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אחריות ישירה ופיקוחית לפעילות של אחרים</a:t>
            </a:r>
          </a:p>
        </p:txBody>
      </p:sp>
    </p:spTree>
    <p:extLst>
      <p:ext uri="{BB962C8B-B14F-4D97-AF65-F5344CB8AC3E}">
        <p14:creationId xmlns:p14="http://schemas.microsoft.com/office/powerpoint/2010/main" val="135488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חובות </a:t>
            </a:r>
            <a:r>
              <a:rPr lang="he-I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הדיווח, היקפן ומהותן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endParaRPr lang="he-IL" sz="35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buClr>
                <a:srgbClr val="FF0000"/>
              </a:buClr>
            </a:pPr>
            <a:endParaRPr lang="he-IL" sz="35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buClr>
                <a:srgbClr val="FF0000"/>
              </a:buClr>
            </a:pPr>
            <a:endParaRPr lang="he-IL" sz="35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Clr>
                <a:srgbClr val="FF0000"/>
              </a:buClr>
              <a:buNone/>
            </a:pPr>
            <a:endParaRPr lang="he-IL" sz="35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098" name="Picture 2" descr="C:\Users\SharonN\Desktop\איתן\מצגת לכנס\regulation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29349"/>
            <a:ext cx="3744416" cy="161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611560" y="3430651"/>
            <a:ext cx="7488832" cy="1309866"/>
          </a:xfrm>
          <a:prstGeom prst="wedgeEllipseCallout">
            <a:avLst>
              <a:gd name="adj1" fmla="val -43933"/>
              <a:gd name="adj2" fmla="val -620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buClr>
                <a:srgbClr val="FF0000"/>
              </a:buClr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סעיף 36 לחוק ניירות ערך, תשכ"ח-1968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611560" y="5028592"/>
            <a:ext cx="7488832" cy="1309866"/>
          </a:xfrm>
          <a:prstGeom prst="wedgeEllipseCallout">
            <a:avLst>
              <a:gd name="adj1" fmla="val 12333"/>
              <a:gd name="adj2" fmla="val -49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Clr>
                <a:srgbClr val="FF0000"/>
              </a:buClr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תקנות ניירות ערך (דוחות </a:t>
            </a:r>
          </a:p>
          <a:p>
            <a:pPr>
              <a:buClr>
                <a:srgbClr val="FF0000"/>
              </a:buClr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   תקופתיים </a:t>
            </a:r>
            <a:r>
              <a:rPr lang="he-IL" sz="2800" dirty="0" err="1">
                <a:latin typeface="David" panose="020E0502060401010101" pitchFamily="34" charset="-79"/>
                <a:cs typeface="David" panose="020E0502060401010101" pitchFamily="34" charset="-79"/>
              </a:rPr>
              <a:t>ומיידיים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), תש"ל -1970</a:t>
            </a:r>
          </a:p>
        </p:txBody>
      </p:sp>
      <p:sp>
        <p:nvSpPr>
          <p:cNvPr id="10" name="Curved Left Arrow 9"/>
          <p:cNvSpPr/>
          <p:nvPr/>
        </p:nvSpPr>
        <p:spPr>
          <a:xfrm>
            <a:off x="8062565" y="4509120"/>
            <a:ext cx="324544" cy="73459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4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עקרונות הדיווח</a:t>
            </a:r>
            <a:endParaRPr lang="he-IL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27340"/>
            <a:ext cx="8229600" cy="4526280"/>
          </a:xfrm>
        </p:spPr>
        <p:txBody>
          <a:bodyPr>
            <a:normAutofit fontScale="92500" lnSpcReduction="10000"/>
          </a:bodyPr>
          <a:lstStyle/>
          <a:p>
            <a:endParaRPr lang="he-IL" sz="2800" dirty="0" smtClean="0"/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3200" dirty="0" smtClean="0"/>
              <a:t>גילוי נאות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he-IL" sz="3600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he-IL" sz="3600" dirty="0" smtClean="0"/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3200" dirty="0" smtClean="0"/>
              <a:t>מהותיות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he-IL" sz="3600" dirty="0"/>
          </a:p>
          <a:p>
            <a:pPr marL="0" indent="0">
              <a:buClr>
                <a:srgbClr val="FF0000"/>
              </a:buClr>
              <a:buNone/>
            </a:pPr>
            <a:endParaRPr lang="he-IL" sz="3600" dirty="0" smtClean="0"/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3200" dirty="0" smtClean="0"/>
              <a:t>היעדר פרט מטעה</a:t>
            </a:r>
          </a:p>
          <a:p>
            <a:endParaRPr lang="he-IL" sz="2800" dirty="0"/>
          </a:p>
        </p:txBody>
      </p:sp>
      <p:pic>
        <p:nvPicPr>
          <p:cNvPr id="6146" name="Picture 2" descr="C:\Users\SharonN\Desktop\איתן\מצגת לכנס\disclos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00808"/>
            <a:ext cx="3168352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haronN\Desktop\איתן\מצגת לכנס\material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3212976"/>
            <a:ext cx="3168352" cy="112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SharonN\Desktop\איתן\מצגת לכנס\misleadi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2" y="4487863"/>
            <a:ext cx="3168351" cy="15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465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itchFamily="18" charset="0"/>
                <a:cs typeface="Times New Roman" pitchFamily="18" charset="0"/>
              </a:rPr>
              <a:t>עקרון המהותיות</a:t>
            </a:r>
            <a:endParaRPr lang="he-IL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1916832"/>
            <a:ext cx="7416824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3600" b="1" dirty="0" smtClean="0"/>
          </a:p>
          <a:p>
            <a:r>
              <a:rPr lang="he-IL" sz="3600" b="1" dirty="0" smtClean="0"/>
              <a:t>   מבחן המהותיות –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e-IL" sz="36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he-IL" sz="3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he-IL" sz="3600" b="1" dirty="0" smtClean="0"/>
          </a:p>
          <a:p>
            <a:pPr lvl="0"/>
            <a:endParaRPr lang="he-IL" sz="3600" u="sng" dirty="0" smtClean="0"/>
          </a:p>
          <a:p>
            <a:pPr lvl="0"/>
            <a:endParaRPr lang="he-IL" sz="3600" u="sng" dirty="0" smtClean="0"/>
          </a:p>
        </p:txBody>
      </p:sp>
      <p:pic>
        <p:nvPicPr>
          <p:cNvPr id="6" name="Picture 3" descr="C:\Users\SharonN\Desktop\איתן\מצגת לכנס\materialit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345638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loud Callout 10"/>
          <p:cNvSpPr/>
          <p:nvPr/>
        </p:nvSpPr>
        <p:spPr>
          <a:xfrm>
            <a:off x="1043608" y="4005064"/>
            <a:ext cx="7128792" cy="1440160"/>
          </a:xfrm>
          <a:prstGeom prst="cloudCallout">
            <a:avLst>
              <a:gd name="adj1" fmla="val -42153"/>
              <a:gd name="adj2" fmla="val -1073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800" b="1" dirty="0" smtClean="0"/>
              <a:t>מיהו המשקיע </a:t>
            </a:r>
            <a:r>
              <a:rPr lang="he-IL" sz="2800" b="1" dirty="0"/>
              <a:t>סביר</a:t>
            </a:r>
            <a:r>
              <a:rPr lang="he-IL" sz="2800" b="1" dirty="0" smtClean="0"/>
              <a:t>"?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26368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 smtClean="0">
                <a:latin typeface="Times New Roman" pitchFamily="18" charset="0"/>
                <a:cs typeface="Times New Roman" pitchFamily="18" charset="0"/>
              </a:rPr>
              <a:t>היעדר פרט מטעה</a:t>
            </a:r>
            <a:endParaRPr lang="he-IL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791824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2800" dirty="0"/>
              <a:t>סעיף </a:t>
            </a:r>
            <a:r>
              <a:rPr lang="he-IL" sz="2800" dirty="0" smtClean="0"/>
              <a:t>44א(1</a:t>
            </a:r>
            <a:r>
              <a:rPr lang="he-IL" sz="2800" dirty="0"/>
              <a:t>) לחוק ניירות </a:t>
            </a:r>
            <a:r>
              <a:rPr lang="he-IL" sz="2800" dirty="0" smtClean="0"/>
              <a:t>ערך קובע: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he-IL" sz="2800" dirty="0"/>
              <a:t>"(א) </a:t>
            </a:r>
            <a:r>
              <a:rPr lang="he-IL" sz="2800" b="1" dirty="0"/>
              <a:t>בטיוטת תשקיף, בתשקיף, בדוח, </a:t>
            </a:r>
            <a:endParaRPr lang="he-IL" sz="2800" b="1" dirty="0" smtClean="0"/>
          </a:p>
          <a:p>
            <a:r>
              <a:rPr lang="he-IL" sz="2800" b="1" dirty="0" smtClean="0"/>
              <a:t>בהודעה</a:t>
            </a:r>
            <a:r>
              <a:rPr lang="he-IL" sz="2800" b="1" dirty="0"/>
              <a:t>, במסמך או במפרט הצעת רכש, </a:t>
            </a:r>
            <a:endParaRPr lang="he-IL" sz="2800" b="1" dirty="0" smtClean="0"/>
          </a:p>
          <a:p>
            <a:r>
              <a:rPr lang="he-IL" sz="2800" b="1" dirty="0" smtClean="0"/>
              <a:t>המוגשים </a:t>
            </a:r>
            <a:r>
              <a:rPr lang="he-IL" sz="2800" b="1" dirty="0"/>
              <a:t>לפי חוק זה לרשות (בסעיף זה – דיווח), </a:t>
            </a:r>
            <a:r>
              <a:rPr lang="he-IL" sz="2800" b="1" u="sng" dirty="0">
                <a:solidFill>
                  <a:srgbClr val="FF0000"/>
                </a:solidFill>
              </a:rPr>
              <a:t>לא יהיה פרט מטעה</a:t>
            </a:r>
            <a:r>
              <a:rPr lang="he-IL" sz="2800" dirty="0"/>
              <a:t>."</a:t>
            </a:r>
            <a:r>
              <a:rPr lang="en-US" sz="2800" dirty="0"/>
              <a:t> </a:t>
            </a:r>
            <a:endParaRPr lang="he-IL" sz="2800" dirty="0"/>
          </a:p>
        </p:txBody>
      </p:sp>
      <p:sp>
        <p:nvSpPr>
          <p:cNvPr id="6" name="Rectangle 5"/>
          <p:cNvSpPr/>
          <p:nvPr/>
        </p:nvSpPr>
        <p:spPr>
          <a:xfrm>
            <a:off x="251520" y="4428994"/>
            <a:ext cx="79182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2800" dirty="0"/>
              <a:t>סעיף 1 לחוק ניירות ערך מגדיר "פרט מטעה":</a:t>
            </a:r>
            <a:r>
              <a:rPr lang="en-US" sz="2800" dirty="0"/>
              <a:t> </a:t>
            </a:r>
            <a:endParaRPr lang="he-IL" sz="2800" dirty="0"/>
          </a:p>
          <a:p>
            <a:r>
              <a:rPr lang="he-IL" sz="2800" dirty="0"/>
              <a:t>"</a:t>
            </a:r>
            <a:r>
              <a:rPr lang="he-IL" sz="2800" b="1" dirty="0"/>
              <a:t>לרבות דבר </a:t>
            </a:r>
            <a:r>
              <a:rPr lang="he-IL" sz="2800" b="1" u="sng" dirty="0">
                <a:solidFill>
                  <a:srgbClr val="FF0000"/>
                </a:solidFill>
              </a:rPr>
              <a:t>העלול</a:t>
            </a:r>
            <a:r>
              <a:rPr lang="he-IL" sz="2800" b="1" dirty="0"/>
              <a:t> להטעות משקיע סביר וכל דבר חסר שהעדרו </a:t>
            </a:r>
            <a:r>
              <a:rPr lang="he-IL" sz="2800" b="1" u="sng" dirty="0">
                <a:solidFill>
                  <a:srgbClr val="FF0000"/>
                </a:solidFill>
              </a:rPr>
              <a:t>עלול</a:t>
            </a:r>
            <a:r>
              <a:rPr lang="he-IL" sz="2800" b="1" dirty="0">
                <a:solidFill>
                  <a:srgbClr val="FF0000"/>
                </a:solidFill>
              </a:rPr>
              <a:t> </a:t>
            </a:r>
            <a:r>
              <a:rPr lang="he-IL" sz="2800" b="1" dirty="0"/>
              <a:t>להטעות משקיע </a:t>
            </a:r>
            <a:r>
              <a:rPr lang="he-IL" sz="2800" b="1" dirty="0" smtClean="0"/>
              <a:t>סביר</a:t>
            </a:r>
            <a:r>
              <a:rPr lang="he-IL" sz="2800" dirty="0" smtClean="0"/>
              <a:t>."</a:t>
            </a:r>
            <a:endParaRPr lang="he-IL" sz="2800" dirty="0"/>
          </a:p>
        </p:txBody>
      </p:sp>
      <p:pic>
        <p:nvPicPr>
          <p:cNvPr id="14" name="Picture 4" descr="C:\Users\SharonN\Desktop\איתן\מצגת לכנס\mislea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628800"/>
            <a:ext cx="2376263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38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האחריות האזרחית </a:t>
            </a:r>
            <a:r>
              <a:rPr lang="he-IL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בגין </a:t>
            </a:r>
            <a:r>
              <a:rPr lang="he-IL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פרסום פרט </a:t>
            </a:r>
            <a:r>
              <a:rPr lang="he-I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מטעה</a:t>
            </a:r>
            <a:endParaRPr lang="he-IL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6722" y="1628799"/>
            <a:ext cx="809556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e-IL" sz="2000" dirty="0" smtClean="0"/>
              <a:t>38ג</a:t>
            </a:r>
            <a:r>
              <a:rPr lang="he-IL" sz="2000" dirty="0"/>
              <a:t>. (א) הוראות סעיפים 31 עד 34 יחולו, </a:t>
            </a:r>
            <a:r>
              <a:rPr lang="he-IL" sz="2000" u="sng" dirty="0"/>
              <a:t>לפי העניין ובשינויים המחויבים </a:t>
            </a:r>
            <a:r>
              <a:rPr lang="he-IL" sz="2000" dirty="0"/>
              <a:t>- </a:t>
            </a:r>
            <a:endParaRPr lang="en-US" sz="2000" dirty="0"/>
          </a:p>
          <a:p>
            <a:pPr algn="just"/>
            <a:r>
              <a:rPr lang="he-IL" sz="2000" dirty="0"/>
              <a:t>(1) על תאגיד, </a:t>
            </a:r>
            <a:r>
              <a:rPr lang="he-IL" sz="2000" b="1" dirty="0"/>
              <a:t>דירקטור של תאגיד, </a:t>
            </a:r>
            <a:r>
              <a:rPr lang="he-IL" sz="2000" dirty="0"/>
              <a:t>המנהל הכללי שלו ובעלי שליטה בו - לגבי </a:t>
            </a:r>
            <a:r>
              <a:rPr lang="he-IL" sz="2000" b="1" dirty="0"/>
              <a:t>פרט מטעה שהיה בדוח, </a:t>
            </a:r>
            <a:r>
              <a:rPr lang="he-IL" sz="2000" dirty="0"/>
              <a:t>בהודעה או במסמך שהגיש התאגיד</a:t>
            </a:r>
            <a:r>
              <a:rPr lang="he-IL" sz="2000" b="1" dirty="0"/>
              <a:t> </a:t>
            </a:r>
            <a:r>
              <a:rPr lang="he-IL" sz="2000" dirty="0"/>
              <a:t>לפי חוק זה (בסעיף זה - דיווח);".</a:t>
            </a:r>
            <a:endParaRPr lang="he-IL" sz="2000" dirty="0" smtClean="0"/>
          </a:p>
          <a:p>
            <a:pPr algn="just"/>
            <a:endParaRPr lang="he-IL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e-IL" sz="2800" dirty="0" smtClean="0"/>
              <a:t>נטל </a:t>
            </a:r>
            <a:r>
              <a:rPr lang="he-IL" sz="2800" dirty="0"/>
              <a:t>הוכחה </a:t>
            </a:r>
            <a:r>
              <a:rPr lang="he-IL" sz="2800" u="sng" dirty="0"/>
              <a:t>מצומצם</a:t>
            </a:r>
            <a:r>
              <a:rPr lang="he-IL" sz="2800" dirty="0"/>
              <a:t>: </a:t>
            </a:r>
            <a:endParaRPr lang="he-IL" sz="2800" dirty="0" smtClean="0"/>
          </a:p>
          <a:p>
            <a:pPr algn="just"/>
            <a:endParaRPr lang="he-IL" sz="2400" dirty="0" smtClean="0"/>
          </a:p>
          <a:p>
            <a:pPr marL="800100" lvl="1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2400" b="1" dirty="0" smtClean="0"/>
              <a:t>קיומו של פרט </a:t>
            </a:r>
            <a:r>
              <a:rPr lang="he-IL" sz="2400" b="1" dirty="0"/>
              <a:t>מטעה; </a:t>
            </a:r>
          </a:p>
          <a:p>
            <a:pPr marL="800100" lvl="1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2400" b="1" dirty="0"/>
              <a:t>קיום נזק;</a:t>
            </a:r>
          </a:p>
          <a:p>
            <a:pPr marL="800100" lvl="1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2400" b="1" dirty="0"/>
              <a:t>קשר סיבתי בין הנזק לפרט המטעה;</a:t>
            </a:r>
          </a:p>
          <a:p>
            <a:pPr marL="800100" lvl="1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e-IL" sz="2400" b="1" dirty="0"/>
              <a:t>אין צורך </a:t>
            </a:r>
            <a:r>
              <a:rPr lang="he-IL" sz="2400" b="1" dirty="0" smtClean="0"/>
              <a:t>בהוכחת הסתמכות</a:t>
            </a:r>
            <a:r>
              <a:rPr lang="he-IL" sz="2400" b="1" dirty="0"/>
              <a:t>;</a:t>
            </a:r>
            <a:endParaRPr lang="en-US" sz="2400" b="1" dirty="0"/>
          </a:p>
        </p:txBody>
      </p:sp>
      <p:pic>
        <p:nvPicPr>
          <p:cNvPr id="1026" name="Picture 2" descr="C:\Users\SharonN\Desktop\איתן\מצגת לכנס\directors liabiliti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44636"/>
            <a:ext cx="4320480" cy="188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27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שלילת אחריות בגין קיום פרט מטעה</a:t>
            </a:r>
            <a:endParaRPr lang="he-IL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e-IL" b="1" u="sng" dirty="0"/>
              <a:t>שלילת אחריות</a:t>
            </a:r>
            <a:r>
              <a:rPr lang="he-IL" b="1" dirty="0"/>
              <a:t> -</a:t>
            </a:r>
            <a:endParaRPr lang="en-US" b="1" dirty="0"/>
          </a:p>
          <a:p>
            <a:pPr algn="just"/>
            <a:endParaRPr lang="he-IL" dirty="0" smtClean="0"/>
          </a:p>
          <a:p>
            <a:pPr algn="just"/>
            <a:r>
              <a:rPr lang="he-IL" dirty="0" smtClean="0"/>
              <a:t>"</a:t>
            </a:r>
            <a:r>
              <a:rPr lang="he-IL" dirty="0"/>
              <a:t>33.	האחריות לפי הסעיפים </a:t>
            </a:r>
            <a:endParaRPr lang="he-IL" dirty="0" smtClean="0"/>
          </a:p>
          <a:p>
            <a:pPr marL="0" indent="0" algn="just">
              <a:buNone/>
            </a:pPr>
            <a:r>
              <a:rPr lang="he-IL" dirty="0" smtClean="0"/>
              <a:t>	31 </a:t>
            </a:r>
            <a:r>
              <a:rPr lang="he-IL" dirty="0"/>
              <a:t>או 32 לא תחול –</a:t>
            </a:r>
            <a:endParaRPr lang="en-US" dirty="0"/>
          </a:p>
          <a:p>
            <a:pPr marL="0" indent="0" algn="just">
              <a:buNone/>
            </a:pPr>
            <a:r>
              <a:rPr lang="he-IL" dirty="0" smtClean="0"/>
              <a:t>	(1)     על </a:t>
            </a:r>
            <a:r>
              <a:rPr lang="he-IL" dirty="0"/>
              <a:t>מי שהוכיח </a:t>
            </a:r>
            <a:r>
              <a:rPr lang="he-IL" u="sng" dirty="0">
                <a:solidFill>
                  <a:srgbClr val="FF0000"/>
                </a:solidFill>
              </a:rPr>
              <a:t>שנקט כל </a:t>
            </a:r>
            <a:endParaRPr lang="he-IL" u="sng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e-IL" dirty="0" smtClean="0">
                <a:solidFill>
                  <a:srgbClr val="FF0000"/>
                </a:solidFill>
              </a:rPr>
              <a:t>	</a:t>
            </a:r>
            <a:r>
              <a:rPr lang="he-IL" u="sng" dirty="0" smtClean="0">
                <a:solidFill>
                  <a:srgbClr val="FF0000"/>
                </a:solidFill>
              </a:rPr>
              <a:t>האמצעים </a:t>
            </a:r>
            <a:r>
              <a:rPr lang="he-IL" u="sng" dirty="0">
                <a:solidFill>
                  <a:srgbClr val="FF0000"/>
                </a:solidFill>
              </a:rPr>
              <a:t>הנאותים כדי להבטיח</a:t>
            </a:r>
            <a:r>
              <a:rPr lang="he-IL" dirty="0">
                <a:solidFill>
                  <a:srgbClr val="FF0000"/>
                </a:solidFill>
              </a:rPr>
              <a:t> </a:t>
            </a:r>
            <a:r>
              <a:rPr lang="he-IL" dirty="0"/>
              <a:t>שלא יהיה פרט מטעה </a:t>
            </a:r>
            <a:r>
              <a:rPr lang="he-IL" dirty="0" smtClean="0"/>
              <a:t>	בתשקיף</a:t>
            </a:r>
            <a:r>
              <a:rPr lang="he-IL" dirty="0"/>
              <a:t>, </a:t>
            </a:r>
            <a:r>
              <a:rPr lang="he-IL" dirty="0" smtClean="0"/>
              <a:t>בחוות </a:t>
            </a:r>
            <a:r>
              <a:rPr lang="he-IL" dirty="0"/>
              <a:t>הדעת, </a:t>
            </a:r>
            <a:r>
              <a:rPr lang="he-IL" b="1" dirty="0"/>
              <a:t>בדו"ח </a:t>
            </a:r>
            <a:r>
              <a:rPr lang="he-IL" dirty="0"/>
              <a:t>או באישור, </a:t>
            </a:r>
            <a:r>
              <a:rPr lang="he-IL" dirty="0" err="1"/>
              <a:t>הכל</a:t>
            </a:r>
            <a:r>
              <a:rPr lang="he-IL" dirty="0"/>
              <a:t> לפי העניין, </a:t>
            </a:r>
            <a:r>
              <a:rPr lang="he-IL" dirty="0" smtClean="0"/>
              <a:t>	</a:t>
            </a:r>
            <a:r>
              <a:rPr lang="he-IL" u="sng" dirty="0" smtClean="0">
                <a:solidFill>
                  <a:srgbClr val="FF0000"/>
                </a:solidFill>
              </a:rPr>
              <a:t>וכי </a:t>
            </a:r>
            <a:r>
              <a:rPr lang="he-IL" u="sng" dirty="0">
                <a:solidFill>
                  <a:srgbClr val="FF0000"/>
                </a:solidFill>
              </a:rPr>
              <a:t>האמין בתום </a:t>
            </a:r>
            <a:r>
              <a:rPr lang="he-IL" u="sng" dirty="0" smtClean="0">
                <a:solidFill>
                  <a:srgbClr val="FF0000"/>
                </a:solidFill>
              </a:rPr>
              <a:t>לב </a:t>
            </a:r>
            <a:r>
              <a:rPr lang="he-IL" u="sng" dirty="0">
                <a:solidFill>
                  <a:srgbClr val="FF0000"/>
                </a:solidFill>
              </a:rPr>
              <a:t>שאכן אין בו פרט </a:t>
            </a:r>
            <a:r>
              <a:rPr lang="he-IL" u="sng" dirty="0" smtClean="0">
                <a:solidFill>
                  <a:srgbClr val="FF0000"/>
                </a:solidFill>
              </a:rPr>
              <a:t>כזה</a:t>
            </a:r>
            <a:r>
              <a:rPr lang="he-IL" u="sng" dirty="0"/>
              <a:t> </a:t>
            </a:r>
            <a:r>
              <a:rPr lang="he-IL" dirty="0"/>
              <a:t>ומילא חובתו לפי 	סעיף 25(ד);"</a:t>
            </a:r>
          </a:p>
          <a:p>
            <a:pPr marL="114300" indent="0">
              <a:buNone/>
            </a:pPr>
            <a:endParaRPr lang="he-IL" dirty="0"/>
          </a:p>
        </p:txBody>
      </p:sp>
      <p:pic>
        <p:nvPicPr>
          <p:cNvPr id="5" name="Picture 1" descr="Description: Description: Description: cid:9C8698AA-A523-42E1-9DC7-6086F5DEE8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09320"/>
            <a:ext cx="1872208" cy="3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10069"/>
            <a:ext cx="2664296" cy="1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27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4579</TotalTime>
  <Words>675</Words>
  <Application>Microsoft Office PowerPoint</Application>
  <PresentationFormat>On-screen Show (4:3)</PresentationFormat>
  <Paragraphs>153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Adjacency</vt:lpstr>
      <vt:lpstr> </vt:lpstr>
      <vt:lpstr>על מה נשוחח?</vt:lpstr>
      <vt:lpstr>          מה טורד את מנוחת הדירקטור?           </vt:lpstr>
      <vt:lpstr>חובות הדיווח, היקפן ומהותן</vt:lpstr>
      <vt:lpstr>עקרונות הדיווח</vt:lpstr>
      <vt:lpstr>עקרון המהותיות</vt:lpstr>
      <vt:lpstr>היעדר פרט מטעה</vt:lpstr>
      <vt:lpstr>האחריות האזרחית בגין פרסום פרט מטעה</vt:lpstr>
      <vt:lpstr> שלילת אחריות בגין קיום פרט מטעה</vt:lpstr>
      <vt:lpstr> אחריות כללית בגין הפרת חובות בחוק ניירות ערך</vt:lpstr>
      <vt:lpstr>הגנות מכוח סעיף 52יג לחוק </vt:lpstr>
      <vt:lpstr>אחריות בעוולת הרשלנות</vt:lpstr>
      <vt:lpstr>אחריות פלילית בגין פרסום דו"ח מטעה או בגין אי-הגשתו</vt:lpstr>
      <vt:lpstr>הגנות מפני הפללה</vt:lpstr>
      <vt:lpstr>אכיפה מנהלית – עיצום כספי בידי רשות ניירות ערך (סעיף 52טו לחוק) </vt:lpstr>
      <vt:lpstr>ועדת אכיפה מנהלית</vt:lpstr>
      <vt:lpstr>ארגז כלים לדירקטור</vt:lpstr>
      <vt:lpstr>שאלות?</vt:lpstr>
    </vt:vector>
  </TitlesOfParts>
  <Company>EMLG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מימון המונים</dc:title>
  <dc:creator>Sharon Nevo</dc:creator>
  <cp:lastModifiedBy>Sharon Nevo</cp:lastModifiedBy>
  <cp:revision>243</cp:revision>
  <cp:lastPrinted>2017-05-21T12:35:44Z</cp:lastPrinted>
  <dcterms:created xsi:type="dcterms:W3CDTF">2016-12-27T10:56:22Z</dcterms:created>
  <dcterms:modified xsi:type="dcterms:W3CDTF">2017-05-23T11:41:45Z</dcterms:modified>
</cp:coreProperties>
</file>