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013" autoAdjust="0"/>
    <p:restoredTop sz="94660"/>
  </p:normalViewPr>
  <p:slideViewPr>
    <p:cSldViewPr snapToGrid="0">
      <p:cViewPr varScale="1">
        <p:scale>
          <a:sx n="117" d="100"/>
          <a:sy n="117" d="100"/>
        </p:scale>
        <p:origin x="2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6B57F94F-5D30-4A50-814E-3C2F45E838A6}" type="datetimeFigureOut">
              <a:rPr lang="he-IL" smtClean="0"/>
              <a:t>י"ב/אדר/תשע"ח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3F13FD0F-7DF7-42CA-AE40-DC1413A67E6F}" type="slidenum">
              <a:rPr lang="he-IL" smtClean="0"/>
              <a:t>‹#›</a:t>
            </a:fld>
            <a:endParaRPr lang="he-IL"/>
          </a:p>
        </p:txBody>
      </p:sp>
    </p:spTree>
    <p:extLst>
      <p:ext uri="{BB962C8B-B14F-4D97-AF65-F5344CB8AC3E}">
        <p14:creationId xmlns:p14="http://schemas.microsoft.com/office/powerpoint/2010/main" val="3387150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6B57F94F-5D30-4A50-814E-3C2F45E838A6}" type="datetimeFigureOut">
              <a:rPr lang="he-IL" smtClean="0"/>
              <a:t>י"ב/אדר/תשע"ח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3F13FD0F-7DF7-42CA-AE40-DC1413A67E6F}" type="slidenum">
              <a:rPr lang="he-IL" smtClean="0"/>
              <a:t>‹#›</a:t>
            </a:fld>
            <a:endParaRPr lang="he-IL"/>
          </a:p>
        </p:txBody>
      </p:sp>
    </p:spTree>
    <p:extLst>
      <p:ext uri="{BB962C8B-B14F-4D97-AF65-F5344CB8AC3E}">
        <p14:creationId xmlns:p14="http://schemas.microsoft.com/office/powerpoint/2010/main" val="156479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6B57F94F-5D30-4A50-814E-3C2F45E838A6}" type="datetimeFigureOut">
              <a:rPr lang="he-IL" smtClean="0"/>
              <a:t>י"ב/אדר/תשע"ח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3F13FD0F-7DF7-42CA-AE40-DC1413A67E6F}" type="slidenum">
              <a:rPr lang="he-IL" smtClean="0"/>
              <a:t>‹#›</a:t>
            </a:fld>
            <a:endParaRPr lang="he-IL"/>
          </a:p>
        </p:txBody>
      </p:sp>
    </p:spTree>
    <p:extLst>
      <p:ext uri="{BB962C8B-B14F-4D97-AF65-F5344CB8AC3E}">
        <p14:creationId xmlns:p14="http://schemas.microsoft.com/office/powerpoint/2010/main" val="995216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6B57F94F-5D30-4A50-814E-3C2F45E838A6}" type="datetimeFigureOut">
              <a:rPr lang="he-IL" smtClean="0"/>
              <a:t>י"ב/אדר/תשע"ח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3F13FD0F-7DF7-42CA-AE40-DC1413A67E6F}" type="slidenum">
              <a:rPr lang="he-IL" smtClean="0"/>
              <a:t>‹#›</a:t>
            </a:fld>
            <a:endParaRPr lang="he-IL"/>
          </a:p>
        </p:txBody>
      </p:sp>
    </p:spTree>
    <p:extLst>
      <p:ext uri="{BB962C8B-B14F-4D97-AF65-F5344CB8AC3E}">
        <p14:creationId xmlns:p14="http://schemas.microsoft.com/office/powerpoint/2010/main" val="1177413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6B57F94F-5D30-4A50-814E-3C2F45E838A6}" type="datetimeFigureOut">
              <a:rPr lang="he-IL" smtClean="0"/>
              <a:t>י"ב/אדר/תשע"ח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3F13FD0F-7DF7-42CA-AE40-DC1413A67E6F}" type="slidenum">
              <a:rPr lang="he-IL" smtClean="0"/>
              <a:t>‹#›</a:t>
            </a:fld>
            <a:endParaRPr lang="he-IL"/>
          </a:p>
        </p:txBody>
      </p:sp>
    </p:spTree>
    <p:extLst>
      <p:ext uri="{BB962C8B-B14F-4D97-AF65-F5344CB8AC3E}">
        <p14:creationId xmlns:p14="http://schemas.microsoft.com/office/powerpoint/2010/main" val="1694227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6B57F94F-5D30-4A50-814E-3C2F45E838A6}" type="datetimeFigureOut">
              <a:rPr lang="he-IL" smtClean="0"/>
              <a:t>י"ב/אדר/תשע"ח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3F13FD0F-7DF7-42CA-AE40-DC1413A67E6F}" type="slidenum">
              <a:rPr lang="he-IL" smtClean="0"/>
              <a:t>‹#›</a:t>
            </a:fld>
            <a:endParaRPr lang="he-IL"/>
          </a:p>
        </p:txBody>
      </p:sp>
    </p:spTree>
    <p:extLst>
      <p:ext uri="{BB962C8B-B14F-4D97-AF65-F5344CB8AC3E}">
        <p14:creationId xmlns:p14="http://schemas.microsoft.com/office/powerpoint/2010/main" val="2224890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6B57F94F-5D30-4A50-814E-3C2F45E838A6}" type="datetimeFigureOut">
              <a:rPr lang="he-IL" smtClean="0"/>
              <a:t>י"ב/אדר/תשע"ח</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3F13FD0F-7DF7-42CA-AE40-DC1413A67E6F}" type="slidenum">
              <a:rPr lang="he-IL" smtClean="0"/>
              <a:t>‹#›</a:t>
            </a:fld>
            <a:endParaRPr lang="he-IL"/>
          </a:p>
        </p:txBody>
      </p:sp>
    </p:spTree>
    <p:extLst>
      <p:ext uri="{BB962C8B-B14F-4D97-AF65-F5344CB8AC3E}">
        <p14:creationId xmlns:p14="http://schemas.microsoft.com/office/powerpoint/2010/main" val="766313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6B57F94F-5D30-4A50-814E-3C2F45E838A6}" type="datetimeFigureOut">
              <a:rPr lang="he-IL" smtClean="0"/>
              <a:t>י"ב/אדר/תשע"ח</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3F13FD0F-7DF7-42CA-AE40-DC1413A67E6F}" type="slidenum">
              <a:rPr lang="he-IL" smtClean="0"/>
              <a:t>‹#›</a:t>
            </a:fld>
            <a:endParaRPr lang="he-IL"/>
          </a:p>
        </p:txBody>
      </p:sp>
    </p:spTree>
    <p:extLst>
      <p:ext uri="{BB962C8B-B14F-4D97-AF65-F5344CB8AC3E}">
        <p14:creationId xmlns:p14="http://schemas.microsoft.com/office/powerpoint/2010/main" val="2194641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6B57F94F-5D30-4A50-814E-3C2F45E838A6}" type="datetimeFigureOut">
              <a:rPr lang="he-IL" smtClean="0"/>
              <a:t>י"ב/אדר/תשע"ח</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3F13FD0F-7DF7-42CA-AE40-DC1413A67E6F}" type="slidenum">
              <a:rPr lang="he-IL" smtClean="0"/>
              <a:t>‹#›</a:t>
            </a:fld>
            <a:endParaRPr lang="he-IL"/>
          </a:p>
        </p:txBody>
      </p:sp>
    </p:spTree>
    <p:extLst>
      <p:ext uri="{BB962C8B-B14F-4D97-AF65-F5344CB8AC3E}">
        <p14:creationId xmlns:p14="http://schemas.microsoft.com/office/powerpoint/2010/main" val="2691137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6B57F94F-5D30-4A50-814E-3C2F45E838A6}" type="datetimeFigureOut">
              <a:rPr lang="he-IL" smtClean="0"/>
              <a:t>י"ב/אדר/תשע"ח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3F13FD0F-7DF7-42CA-AE40-DC1413A67E6F}" type="slidenum">
              <a:rPr lang="he-IL" smtClean="0"/>
              <a:t>‹#›</a:t>
            </a:fld>
            <a:endParaRPr lang="he-IL"/>
          </a:p>
        </p:txBody>
      </p:sp>
    </p:spTree>
    <p:extLst>
      <p:ext uri="{BB962C8B-B14F-4D97-AF65-F5344CB8AC3E}">
        <p14:creationId xmlns:p14="http://schemas.microsoft.com/office/powerpoint/2010/main" val="899891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6B57F94F-5D30-4A50-814E-3C2F45E838A6}" type="datetimeFigureOut">
              <a:rPr lang="he-IL" smtClean="0"/>
              <a:t>י"ב/אדר/תשע"ח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3F13FD0F-7DF7-42CA-AE40-DC1413A67E6F}" type="slidenum">
              <a:rPr lang="he-IL" smtClean="0"/>
              <a:t>‹#›</a:t>
            </a:fld>
            <a:endParaRPr lang="he-IL"/>
          </a:p>
        </p:txBody>
      </p:sp>
    </p:spTree>
    <p:extLst>
      <p:ext uri="{BB962C8B-B14F-4D97-AF65-F5344CB8AC3E}">
        <p14:creationId xmlns:p14="http://schemas.microsoft.com/office/powerpoint/2010/main" val="311748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B57F94F-5D30-4A50-814E-3C2F45E838A6}" type="datetimeFigureOut">
              <a:rPr lang="he-IL" smtClean="0"/>
              <a:t>י"ב/אדר/תשע"ח</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F13FD0F-7DF7-42CA-AE40-DC1413A67E6F}" type="slidenum">
              <a:rPr lang="he-IL" smtClean="0"/>
              <a:t>‹#›</a:t>
            </a:fld>
            <a:endParaRPr lang="he-IL"/>
          </a:p>
        </p:txBody>
      </p:sp>
    </p:spTree>
    <p:extLst>
      <p:ext uri="{BB962C8B-B14F-4D97-AF65-F5344CB8AC3E}">
        <p14:creationId xmlns:p14="http://schemas.microsoft.com/office/powerpoint/2010/main" val="3182331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79616"/>
            <a:ext cx="9144000" cy="1025432"/>
          </a:xfrm>
        </p:spPr>
        <p:txBody>
          <a:bodyPr>
            <a:normAutofit/>
          </a:bodyPr>
          <a:lstStyle/>
          <a:p>
            <a:r>
              <a:rPr lang="he-IL" sz="6600" dirty="0" smtClean="0">
                <a:cs typeface="+mn-cs"/>
              </a:rPr>
              <a:t>המנהל החדש</a:t>
            </a:r>
            <a:endParaRPr lang="he-IL" sz="6600" dirty="0">
              <a:cs typeface="+mn-cs"/>
            </a:endParaRPr>
          </a:p>
        </p:txBody>
      </p:sp>
      <p:sp>
        <p:nvSpPr>
          <p:cNvPr id="3" name="כותרת משנה 2"/>
          <p:cNvSpPr>
            <a:spLocks noGrp="1"/>
          </p:cNvSpPr>
          <p:nvPr>
            <p:ph type="subTitle" idx="1"/>
          </p:nvPr>
        </p:nvSpPr>
        <p:spPr>
          <a:xfrm>
            <a:off x="1524000" y="1273629"/>
            <a:ext cx="9144000" cy="1443536"/>
          </a:xfrm>
        </p:spPr>
        <p:txBody>
          <a:bodyPr>
            <a:normAutofit fontScale="25000" lnSpcReduction="20000"/>
          </a:bodyPr>
          <a:lstStyle/>
          <a:p>
            <a:r>
              <a:rPr lang="he-IL" sz="12800" b="1" dirty="0" err="1"/>
              <a:t>מנטורינג</a:t>
            </a:r>
            <a:r>
              <a:rPr lang="he-IL" sz="12800" b="1" dirty="0"/>
              <a:t> להזנקת </a:t>
            </a:r>
            <a:r>
              <a:rPr lang="he-IL" sz="12800" b="1" dirty="0" smtClean="0"/>
              <a:t>הקריירה</a:t>
            </a:r>
          </a:p>
          <a:p>
            <a:endParaRPr lang="he-IL" sz="4000" b="1" dirty="0" smtClean="0"/>
          </a:p>
          <a:p>
            <a:r>
              <a:rPr lang="he-IL" sz="11200" dirty="0" smtClean="0"/>
              <a:t>אבישי מתיה</a:t>
            </a:r>
          </a:p>
          <a:p>
            <a:r>
              <a:rPr lang="he-IL" sz="11200" dirty="0" smtClean="0"/>
              <a:t>מאמן למנהיגות ותקשורת</a:t>
            </a:r>
          </a:p>
          <a:p>
            <a:endParaRPr lang="he-IL" sz="12800" dirty="0"/>
          </a:p>
          <a:p>
            <a:endParaRPr lang="he-IL" sz="12800" dirty="0" smtClean="0"/>
          </a:p>
          <a:p>
            <a:endParaRPr lang="he-IL" sz="12800" dirty="0"/>
          </a:p>
          <a:p>
            <a:endParaRPr lang="he-IL" sz="12800" dirty="0" smtClean="0"/>
          </a:p>
          <a:p>
            <a:endParaRPr lang="he-IL" sz="12800" dirty="0"/>
          </a:p>
          <a:p>
            <a:endParaRPr lang="he-IL" sz="12800" dirty="0" smtClean="0"/>
          </a:p>
          <a:p>
            <a:endParaRPr lang="he-IL" sz="12800" dirty="0"/>
          </a:p>
          <a:p>
            <a:endParaRPr lang="he-IL" sz="12800" dirty="0" smtClean="0"/>
          </a:p>
          <a:p>
            <a:endParaRPr lang="he-IL" sz="12800" dirty="0"/>
          </a:p>
          <a:p>
            <a:endParaRPr lang="he-IL" sz="12800" dirty="0" smtClean="0"/>
          </a:p>
          <a:p>
            <a:endParaRPr lang="he-IL" sz="12800" dirty="0"/>
          </a:p>
          <a:p>
            <a:endParaRPr lang="he-IL" sz="12800" dirty="0" smtClean="0"/>
          </a:p>
          <a:p>
            <a:endParaRPr lang="he-IL" sz="12800" dirty="0"/>
          </a:p>
          <a:p>
            <a:endParaRPr lang="he-IL" sz="12800" dirty="0" smtClean="0"/>
          </a:p>
          <a:p>
            <a:endParaRPr lang="he-IL" sz="12800" dirty="0"/>
          </a:p>
          <a:p>
            <a:endParaRPr lang="he-IL" sz="12800" dirty="0" smtClean="0"/>
          </a:p>
          <a:p>
            <a:endParaRPr lang="he-IL" sz="12800" dirty="0"/>
          </a:p>
          <a:p>
            <a:endParaRPr lang="he-IL" sz="12800" dirty="0" smtClean="0"/>
          </a:p>
          <a:p>
            <a:endParaRPr lang="he-IL" sz="12800" dirty="0" smtClean="0"/>
          </a:p>
          <a:p>
            <a:endParaRPr lang="he-IL" dirty="0"/>
          </a:p>
          <a:p>
            <a:endParaRPr lang="he-IL" dirty="0" smtClean="0"/>
          </a:p>
          <a:p>
            <a:endParaRPr lang="he-IL" dirty="0"/>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477" y="2922814"/>
            <a:ext cx="3474073" cy="3705679"/>
          </a:xfrm>
          <a:prstGeom prst="rect">
            <a:avLst/>
          </a:prstGeom>
        </p:spPr>
      </p:pic>
    </p:spTree>
    <p:extLst>
      <p:ext uri="{BB962C8B-B14F-4D97-AF65-F5344CB8AC3E}">
        <p14:creationId xmlns:p14="http://schemas.microsoft.com/office/powerpoint/2010/main" val="1896787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365126"/>
            <a:ext cx="10515600" cy="1316718"/>
          </a:xfrm>
        </p:spPr>
        <p:txBody>
          <a:bodyPr>
            <a:normAutofit/>
          </a:bodyPr>
          <a:lstStyle/>
          <a:p>
            <a:pPr algn="ctr"/>
            <a:r>
              <a:rPr lang="he-IL" sz="2800" b="1" dirty="0" smtClean="0">
                <a:cs typeface="+mn-cs"/>
              </a:rPr>
              <a:t>4. ככל </a:t>
            </a:r>
            <a:r>
              <a:rPr lang="he-IL" sz="2800" b="1" dirty="0">
                <a:cs typeface="+mn-cs"/>
              </a:rPr>
              <a:t>שתשחרר אחיזה במה ש"נכון", תהיה יותר חופשי להצליח</a:t>
            </a:r>
            <a:r>
              <a:rPr lang="en-US" dirty="0"/>
              <a:t/>
            </a:r>
            <a:br>
              <a:rPr lang="en-US" dirty="0"/>
            </a:br>
            <a:endParaRPr lang="he-IL" dirty="0"/>
          </a:p>
        </p:txBody>
      </p:sp>
      <p:pic>
        <p:nvPicPr>
          <p:cNvPr id="4" name="מציין מיקום תוכן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20887" y="1469571"/>
            <a:ext cx="4960288" cy="4651649"/>
          </a:xfrm>
        </p:spPr>
      </p:pic>
    </p:spTree>
    <p:extLst>
      <p:ext uri="{BB962C8B-B14F-4D97-AF65-F5344CB8AC3E}">
        <p14:creationId xmlns:p14="http://schemas.microsoft.com/office/powerpoint/2010/main" val="4004602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2800" b="1" dirty="0" smtClean="0">
                <a:cs typeface="+mn-cs"/>
              </a:rPr>
              <a:t>5. אם </a:t>
            </a:r>
            <a:r>
              <a:rPr lang="he-IL" sz="2800" b="1" dirty="0">
                <a:cs typeface="+mn-cs"/>
              </a:rPr>
              <a:t>התכונות שלך קבועות, הנסיבות לא ינהלו אותך</a:t>
            </a:r>
            <a:r>
              <a:rPr lang="en-US" dirty="0"/>
              <a:t/>
            </a:r>
            <a:br>
              <a:rPr lang="en-US" dirty="0"/>
            </a:br>
            <a:endParaRPr lang="he-IL" dirty="0"/>
          </a:p>
        </p:txBody>
      </p:sp>
      <p:pic>
        <p:nvPicPr>
          <p:cNvPr id="4" name="מציין מיקום תוכן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14675" y="1819388"/>
            <a:ext cx="5962650" cy="3971925"/>
          </a:xfrm>
        </p:spPr>
      </p:pic>
    </p:spTree>
    <p:extLst>
      <p:ext uri="{BB962C8B-B14F-4D97-AF65-F5344CB8AC3E}">
        <p14:creationId xmlns:p14="http://schemas.microsoft.com/office/powerpoint/2010/main" val="3634172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sz="3000" b="1" dirty="0" smtClean="0">
                <a:cs typeface="+mn-cs"/>
              </a:rPr>
              <a:t>6. שים </a:t>
            </a:r>
            <a:r>
              <a:rPr lang="he-IL" sz="3000" b="1" dirty="0">
                <a:cs typeface="+mn-cs"/>
              </a:rPr>
              <a:t>לב להבדל בין מחשבות ושיחות פנימיות למציאות ולעובדות היבשות</a:t>
            </a:r>
            <a:r>
              <a:rPr lang="en-US" dirty="0"/>
              <a:t/>
            </a:r>
            <a:br>
              <a:rPr lang="en-US" dirty="0"/>
            </a:br>
            <a:endParaRPr lang="he-IL" dirty="0"/>
          </a:p>
        </p:txBody>
      </p:sp>
      <p:pic>
        <p:nvPicPr>
          <p:cNvPr id="4" name="מציין מיקום תוכן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16070" y="1792854"/>
            <a:ext cx="8511287" cy="3799682"/>
          </a:xfrm>
        </p:spPr>
      </p:pic>
    </p:spTree>
    <p:extLst>
      <p:ext uri="{BB962C8B-B14F-4D97-AF65-F5344CB8AC3E}">
        <p14:creationId xmlns:p14="http://schemas.microsoft.com/office/powerpoint/2010/main" val="3521421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sz="3000" b="1" dirty="0" smtClean="0">
                <a:cs typeface="+mn-cs"/>
              </a:rPr>
              <a:t>7. שים </a:t>
            </a:r>
            <a:r>
              <a:rPr lang="he-IL" sz="3000" b="1" dirty="0">
                <a:cs typeface="+mn-cs"/>
              </a:rPr>
              <a:t>לב כמה אתה אומר "לא" ו"אין" לעומת כמה אתה אומר "כן" ו"יש"</a:t>
            </a:r>
            <a:r>
              <a:rPr lang="en-US" dirty="0"/>
              <a:t/>
            </a:r>
            <a:br>
              <a:rPr lang="en-US" dirty="0"/>
            </a:br>
            <a:endParaRPr lang="he-IL" dirty="0"/>
          </a:p>
        </p:txBody>
      </p:sp>
      <p:pic>
        <p:nvPicPr>
          <p:cNvPr id="4" name="מציין מיקום תוכן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42606" y="1562350"/>
            <a:ext cx="6183088" cy="4493044"/>
          </a:xfrm>
        </p:spPr>
      </p:pic>
    </p:spTree>
    <p:extLst>
      <p:ext uri="{BB962C8B-B14F-4D97-AF65-F5344CB8AC3E}">
        <p14:creationId xmlns:p14="http://schemas.microsoft.com/office/powerpoint/2010/main" val="2929958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2800" b="1" dirty="0" smtClean="0">
                <a:cs typeface="+mn-cs"/>
              </a:rPr>
              <a:t>8. קודם </a:t>
            </a:r>
            <a:r>
              <a:rPr lang="he-IL" sz="2800" b="1" dirty="0">
                <a:cs typeface="+mn-cs"/>
              </a:rPr>
              <a:t>תביט על הדרך ואז יגיעו גם התוצאות </a:t>
            </a:r>
            <a:r>
              <a:rPr lang="en-US" dirty="0"/>
              <a:t/>
            </a:r>
            <a:br>
              <a:rPr lang="en-US" dirty="0"/>
            </a:br>
            <a:endParaRPr lang="he-IL" dirty="0"/>
          </a:p>
        </p:txBody>
      </p:sp>
      <p:pic>
        <p:nvPicPr>
          <p:cNvPr id="4" name="מציין מיקום תוכן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41573" y="1815307"/>
            <a:ext cx="5672139" cy="3774551"/>
          </a:xfrm>
        </p:spPr>
      </p:pic>
    </p:spTree>
    <p:extLst>
      <p:ext uri="{BB962C8B-B14F-4D97-AF65-F5344CB8AC3E}">
        <p14:creationId xmlns:p14="http://schemas.microsoft.com/office/powerpoint/2010/main" val="1683204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2800" b="1" dirty="0" smtClean="0">
                <a:cs typeface="+mn-cs"/>
              </a:rPr>
              <a:t>9. האנשים </a:t>
            </a:r>
            <a:r>
              <a:rPr lang="he-IL" sz="2800" b="1" dirty="0">
                <a:cs typeface="+mn-cs"/>
              </a:rPr>
              <a:t>סביבך כבר גדולים, מסוגלים ונהדרים</a:t>
            </a:r>
            <a:r>
              <a:rPr lang="en-US" dirty="0"/>
              <a:t/>
            </a:r>
            <a:br>
              <a:rPr lang="en-US" dirty="0"/>
            </a:br>
            <a:endParaRPr lang="he-IL" dirty="0"/>
          </a:p>
        </p:txBody>
      </p:sp>
      <p:pic>
        <p:nvPicPr>
          <p:cNvPr id="4" name="מציין מיקום תוכן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54375" y="1813151"/>
            <a:ext cx="5683249" cy="3793301"/>
          </a:xfrm>
        </p:spPr>
      </p:pic>
    </p:spTree>
    <p:extLst>
      <p:ext uri="{BB962C8B-B14F-4D97-AF65-F5344CB8AC3E}">
        <p14:creationId xmlns:p14="http://schemas.microsoft.com/office/powerpoint/2010/main" val="2619732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2800" b="1" dirty="0" smtClean="0">
                <a:cs typeface="+mn-cs"/>
              </a:rPr>
              <a:t>10. רוצה </a:t>
            </a:r>
            <a:r>
              <a:rPr lang="he-IL" sz="2800" b="1" dirty="0">
                <a:cs typeface="+mn-cs"/>
              </a:rPr>
              <a:t>שיקרה לך מפנה משמעותי בעבודה? תתחיל במשפחה שלך</a:t>
            </a:r>
            <a:r>
              <a:rPr lang="en-US" dirty="0"/>
              <a:t/>
            </a:r>
            <a:br>
              <a:rPr lang="en-US" dirty="0"/>
            </a:br>
            <a:endParaRPr lang="he-IL" dirty="0"/>
          </a:p>
        </p:txBody>
      </p:sp>
      <p:pic>
        <p:nvPicPr>
          <p:cNvPr id="4" name="מציין מיקום תוכן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4139" y="1621518"/>
            <a:ext cx="6527007" cy="4351338"/>
          </a:xfrm>
        </p:spPr>
      </p:pic>
    </p:spTree>
    <p:extLst>
      <p:ext uri="{BB962C8B-B14F-4D97-AF65-F5344CB8AC3E}">
        <p14:creationId xmlns:p14="http://schemas.microsoft.com/office/powerpoint/2010/main" val="307746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6600" b="1" dirty="0" smtClean="0">
                <a:cs typeface="+mn-cs"/>
              </a:rPr>
              <a:t>תודה רבה על ההקשבה!</a:t>
            </a:r>
            <a:endParaRPr lang="he-IL" sz="6600" b="1" dirty="0">
              <a:cs typeface="+mn-cs"/>
            </a:endParaRPr>
          </a:p>
        </p:txBody>
      </p:sp>
      <p:pic>
        <p:nvPicPr>
          <p:cNvPr id="4" name="מציין מיקום תוכן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54753" y="1845810"/>
            <a:ext cx="6882493" cy="3871402"/>
          </a:xfrm>
        </p:spPr>
      </p:pic>
    </p:spTree>
    <p:extLst>
      <p:ext uri="{BB962C8B-B14F-4D97-AF65-F5344CB8AC3E}">
        <p14:creationId xmlns:p14="http://schemas.microsoft.com/office/powerpoint/2010/main" val="48790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365125"/>
            <a:ext cx="10515600" cy="2018846"/>
          </a:xfrm>
        </p:spPr>
        <p:txBody>
          <a:bodyPr>
            <a:normAutofit/>
          </a:bodyPr>
          <a:lstStyle/>
          <a:p>
            <a:pPr algn="ctr"/>
            <a:r>
              <a:rPr lang="he-IL" sz="4200" b="1" dirty="0" smtClean="0">
                <a:cs typeface="+mn-cs"/>
              </a:rPr>
              <a:t>אבישי מתיה</a:t>
            </a:r>
            <a:br>
              <a:rPr lang="he-IL" sz="4200" b="1" dirty="0" smtClean="0">
                <a:cs typeface="+mn-cs"/>
              </a:rPr>
            </a:br>
            <a:r>
              <a:rPr lang="he-IL" sz="2000" dirty="0" smtClean="0">
                <a:cs typeface="+mn-cs"/>
              </a:rPr>
              <a:t>מאמן למנהיגות ולתקשורת</a:t>
            </a:r>
            <a:r>
              <a:rPr lang="he-IL" sz="1400" b="1" dirty="0" smtClean="0">
                <a:cs typeface="+mn-cs"/>
              </a:rPr>
              <a:t/>
            </a:r>
            <a:br>
              <a:rPr lang="he-IL" sz="1400" b="1" dirty="0" smtClean="0">
                <a:cs typeface="+mn-cs"/>
              </a:rPr>
            </a:br>
            <a:r>
              <a:rPr lang="he-IL" sz="2000" b="1" dirty="0" smtClean="0">
                <a:cs typeface="+mn-cs"/>
              </a:rPr>
              <a:t/>
            </a:r>
            <a:br>
              <a:rPr lang="he-IL" sz="2000" b="1" dirty="0" smtClean="0">
                <a:cs typeface="+mn-cs"/>
              </a:rPr>
            </a:br>
            <a:r>
              <a:rPr lang="he-IL" sz="2000" b="1" dirty="0" smtClean="0">
                <a:cs typeface="+mn-cs"/>
              </a:rPr>
              <a:t>טל'</a:t>
            </a:r>
            <a:r>
              <a:rPr lang="he-IL" sz="2000" dirty="0" smtClean="0">
                <a:cs typeface="+mn-cs"/>
              </a:rPr>
              <a:t> </a:t>
            </a:r>
            <a:r>
              <a:rPr lang="he-IL" sz="1800" dirty="0" smtClean="0">
                <a:cs typeface="+mn-cs"/>
              </a:rPr>
              <a:t>0522-770-527</a:t>
            </a:r>
            <a:r>
              <a:rPr lang="he-IL" sz="2000" dirty="0" smtClean="0">
                <a:cs typeface="+mn-cs"/>
              </a:rPr>
              <a:t/>
            </a:r>
            <a:br>
              <a:rPr lang="he-IL" sz="2000" dirty="0" smtClean="0">
                <a:cs typeface="+mn-cs"/>
              </a:rPr>
            </a:br>
            <a:r>
              <a:rPr lang="he-IL" sz="2000" b="1" dirty="0" smtClean="0">
                <a:cs typeface="+mn-cs"/>
              </a:rPr>
              <a:t>דוא"ל:</a:t>
            </a:r>
            <a:r>
              <a:rPr lang="he-IL" sz="2000" dirty="0" smtClean="0">
                <a:cs typeface="+mn-cs"/>
              </a:rPr>
              <a:t> </a:t>
            </a:r>
            <a:r>
              <a:rPr lang="en-US" sz="2000" dirty="0" smtClean="0">
                <a:cs typeface="+mn-cs"/>
              </a:rPr>
              <a:t>matia10@012.net.il</a:t>
            </a:r>
            <a:endParaRPr lang="he-IL" sz="2000" dirty="0">
              <a:cs typeface="+mn-cs"/>
            </a:endParaRPr>
          </a:p>
        </p:txBody>
      </p:sp>
      <p:pic>
        <p:nvPicPr>
          <p:cNvPr id="4" name="מציין מיקום תוכן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12853" y="2383971"/>
            <a:ext cx="2766294" cy="4261346"/>
          </a:xfrm>
        </p:spPr>
      </p:pic>
    </p:spTree>
    <p:extLst>
      <p:ext uri="{BB962C8B-B14F-4D97-AF65-F5344CB8AC3E}">
        <p14:creationId xmlns:p14="http://schemas.microsoft.com/office/powerpoint/2010/main" val="2316478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765175"/>
            <a:ext cx="10755086" cy="1325563"/>
          </a:xfrm>
        </p:spPr>
        <p:txBody>
          <a:bodyPr>
            <a:normAutofit fontScale="90000"/>
          </a:bodyPr>
          <a:lstStyle/>
          <a:p>
            <a:pPr algn="ctr"/>
            <a:r>
              <a:rPr lang="en-US" sz="3100" b="1" i="1" dirty="0">
                <a:cs typeface="+mn-cs"/>
              </a:rPr>
              <a:t>"</a:t>
            </a:r>
            <a:r>
              <a:rPr lang="he-IL" sz="3600" b="1" i="1" dirty="0">
                <a:cs typeface="+mn-cs"/>
              </a:rPr>
              <a:t>אנחנו נוטים לשפוט הצלחה על פי גובה המשכורת וגודל המכונית</a:t>
            </a:r>
            <a:r>
              <a:rPr lang="en-US" sz="3600" dirty="0">
                <a:cs typeface="+mn-cs"/>
              </a:rPr>
              <a:t/>
            </a:r>
            <a:br>
              <a:rPr lang="en-US" sz="3600" dirty="0">
                <a:cs typeface="+mn-cs"/>
              </a:rPr>
            </a:br>
            <a:r>
              <a:rPr lang="he-IL" sz="3600" b="1" i="1" dirty="0">
                <a:cs typeface="+mn-cs"/>
              </a:rPr>
              <a:t>במקום לאמוד אותה על פי איכות השירות ויחסי </a:t>
            </a:r>
            <a:r>
              <a:rPr lang="he-IL" sz="3600" b="1" i="1" dirty="0" smtClean="0">
                <a:cs typeface="+mn-cs"/>
              </a:rPr>
              <a:t>האנוש"</a:t>
            </a:r>
            <a:r>
              <a:rPr lang="en-US" sz="3600" b="1" i="1" dirty="0" smtClean="0">
                <a:cs typeface="+mn-cs"/>
              </a:rPr>
              <a:t/>
            </a:r>
            <a:br>
              <a:rPr lang="en-US" sz="3600" b="1" i="1" dirty="0" smtClean="0">
                <a:cs typeface="+mn-cs"/>
              </a:rPr>
            </a:br>
            <a:r>
              <a:rPr lang="en-US" sz="3600" b="1" i="1" dirty="0" smtClean="0">
                <a:cs typeface="+mn-cs"/>
              </a:rPr>
              <a:t> </a:t>
            </a:r>
            <a:r>
              <a:rPr lang="he-IL" sz="3600" i="1" dirty="0">
                <a:cs typeface="+mn-cs"/>
              </a:rPr>
              <a:t>(מרטין לותר קינג)</a:t>
            </a:r>
            <a:r>
              <a:rPr lang="en-US" sz="3600" dirty="0"/>
              <a:t/>
            </a:r>
            <a:br>
              <a:rPr lang="en-US" sz="3600" dirty="0"/>
            </a:br>
            <a:endParaRPr lang="he-IL" sz="3600" dirty="0"/>
          </a:p>
        </p:txBody>
      </p:sp>
      <p:sp>
        <p:nvSpPr>
          <p:cNvPr id="3" name="מציין מיקום תוכן 2"/>
          <p:cNvSpPr>
            <a:spLocks noGrp="1"/>
          </p:cNvSpPr>
          <p:nvPr>
            <p:ph idx="1"/>
          </p:nvPr>
        </p:nvSpPr>
        <p:spPr>
          <a:xfrm>
            <a:off x="781050" y="2090738"/>
            <a:ext cx="10515600" cy="5033283"/>
          </a:xfrm>
        </p:spPr>
        <p:txBody>
          <a:bodyPr/>
          <a:lstStyle/>
          <a:p>
            <a:endParaRPr lang="he-IL" dirty="0" smtClean="0"/>
          </a:p>
          <a:p>
            <a:endParaRPr lang="he-IL" dirty="0"/>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5232" y="2239538"/>
            <a:ext cx="7433797" cy="4184166"/>
          </a:xfrm>
          <a:prstGeom prst="rect">
            <a:avLst/>
          </a:prstGeom>
        </p:spPr>
      </p:pic>
    </p:spTree>
    <p:extLst>
      <p:ext uri="{BB962C8B-B14F-4D97-AF65-F5344CB8AC3E}">
        <p14:creationId xmlns:p14="http://schemas.microsoft.com/office/powerpoint/2010/main" val="1980350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365125"/>
            <a:ext cx="10515600" cy="1325563"/>
          </a:xfrm>
        </p:spPr>
        <p:txBody>
          <a:bodyPr>
            <a:noAutofit/>
          </a:bodyPr>
          <a:lstStyle/>
          <a:p>
            <a:pPr algn="ctr"/>
            <a:r>
              <a:rPr lang="he-IL" sz="3000" b="1" dirty="0">
                <a:cs typeface="+mn-cs"/>
              </a:rPr>
              <a:t>בעולם הניהול של זמננו, המנהיגות שלך, כמנהל, כיזם, כבעל </a:t>
            </a:r>
            <a:r>
              <a:rPr lang="he-IL" sz="3000" b="1" dirty="0" smtClean="0">
                <a:cs typeface="+mn-cs"/>
              </a:rPr>
              <a:t>חזון עסקי</a:t>
            </a:r>
            <a:r>
              <a:rPr lang="he-IL" sz="3000" b="1" dirty="0">
                <a:cs typeface="+mn-cs"/>
              </a:rPr>
              <a:t>, חשובה, אפילו קריטית, להצלחתך האישית, הפקת </a:t>
            </a:r>
            <a:r>
              <a:rPr lang="he-IL" sz="3000" b="1" dirty="0" smtClean="0">
                <a:cs typeface="+mn-cs"/>
              </a:rPr>
              <a:t>תוצאות מרשימות</a:t>
            </a:r>
            <a:r>
              <a:rPr lang="he-IL" sz="3000" b="1" dirty="0">
                <a:cs typeface="+mn-cs"/>
              </a:rPr>
              <a:t>, יצירה ושמירה על יחסים, גידול מתמיד ושגשוג כלכלי</a:t>
            </a:r>
            <a:r>
              <a:rPr lang="he-IL" sz="3000" b="1" dirty="0"/>
              <a:t>. </a:t>
            </a:r>
            <a:endParaRPr lang="en-US" sz="3000" b="1" dirty="0"/>
          </a:p>
        </p:txBody>
      </p:sp>
      <p:pic>
        <p:nvPicPr>
          <p:cNvPr id="6" name="מציין מיקום תוכן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24332" y="1850118"/>
            <a:ext cx="6527007" cy="4351338"/>
          </a:xfrm>
        </p:spPr>
      </p:pic>
    </p:spTree>
    <p:extLst>
      <p:ext uri="{BB962C8B-B14F-4D97-AF65-F5344CB8AC3E}">
        <p14:creationId xmlns:p14="http://schemas.microsoft.com/office/powerpoint/2010/main" val="3022575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81742" y="365125"/>
            <a:ext cx="10472057" cy="1488168"/>
          </a:xfrm>
        </p:spPr>
        <p:txBody>
          <a:bodyPr>
            <a:noAutofit/>
          </a:bodyPr>
          <a:lstStyle/>
          <a:p>
            <a:pPr algn="ctr"/>
            <a:r>
              <a:rPr lang="he-IL" sz="2800" b="1" dirty="0">
                <a:cs typeface="+mn-cs"/>
              </a:rPr>
              <a:t>המנהיגות שלך נבחנת בכל רגע ורגע. </a:t>
            </a:r>
            <a:br>
              <a:rPr lang="he-IL" sz="2800" b="1" dirty="0">
                <a:cs typeface="+mn-cs"/>
              </a:rPr>
            </a:br>
            <a:r>
              <a:rPr lang="he-IL" sz="2800" b="1" dirty="0">
                <a:cs typeface="+mn-cs"/>
              </a:rPr>
              <a:t>היא נעוצה ביכולת שלך להיות ממוקד ונינוח, אך גם תקיף ונחרץ בעת הצורך, לשלוט בכל הפרמטרים של פעילותך, לנסח לעצמך ולסובבים אותך מה רצונותיך ולשרטט את האסטרטגיה לטווח הקצר והארוך.</a:t>
            </a:r>
            <a:endParaRPr lang="he-IL" sz="2800" dirty="0">
              <a:cs typeface="+mn-cs"/>
            </a:endParaRPr>
          </a:p>
        </p:txBody>
      </p:sp>
      <p:pic>
        <p:nvPicPr>
          <p:cNvPr id="4" name="מציין מיקום תוכן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98086" y="2163535"/>
            <a:ext cx="6020141" cy="4013427"/>
          </a:xfrm>
        </p:spPr>
      </p:pic>
    </p:spTree>
    <p:extLst>
      <p:ext uri="{BB962C8B-B14F-4D97-AF65-F5344CB8AC3E}">
        <p14:creationId xmlns:p14="http://schemas.microsoft.com/office/powerpoint/2010/main" val="1226068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365126"/>
            <a:ext cx="10515600" cy="802368"/>
          </a:xfrm>
        </p:spPr>
        <p:txBody>
          <a:bodyPr>
            <a:normAutofit fontScale="90000"/>
          </a:bodyPr>
          <a:lstStyle/>
          <a:p>
            <a:pPr algn="ctr"/>
            <a:r>
              <a:rPr lang="en-US" dirty="0"/>
              <a:t/>
            </a:r>
            <a:br>
              <a:rPr lang="en-US" dirty="0"/>
            </a:br>
            <a:r>
              <a:rPr lang="he-IL" sz="5300" dirty="0" smtClean="0">
                <a:cs typeface="+mn-cs"/>
              </a:rPr>
              <a:t>6 שאלות מפתח:</a:t>
            </a:r>
            <a:endParaRPr lang="he-IL" sz="5300" dirty="0">
              <a:cs typeface="+mn-cs"/>
            </a:endParaRPr>
          </a:p>
        </p:txBody>
      </p:sp>
      <p:sp>
        <p:nvSpPr>
          <p:cNvPr id="3" name="מציין מיקום תוכן 2"/>
          <p:cNvSpPr>
            <a:spLocks noGrp="1"/>
          </p:cNvSpPr>
          <p:nvPr>
            <p:ph idx="1"/>
          </p:nvPr>
        </p:nvSpPr>
        <p:spPr/>
        <p:txBody>
          <a:bodyPr>
            <a:normAutofit fontScale="77500" lnSpcReduction="20000"/>
          </a:bodyPr>
          <a:lstStyle/>
          <a:p>
            <a:r>
              <a:rPr lang="he-IL" dirty="0"/>
              <a:t>האם אנחנו יכולים לנהל אחרים ועדיין לחוש נינוחים?  </a:t>
            </a:r>
            <a:endParaRPr lang="en-US" dirty="0"/>
          </a:p>
          <a:p>
            <a:endParaRPr lang="he-IL" dirty="0" smtClean="0"/>
          </a:p>
          <a:p>
            <a:r>
              <a:rPr lang="he-IL" dirty="0" smtClean="0"/>
              <a:t>איך </a:t>
            </a:r>
            <a:r>
              <a:rPr lang="he-IL" dirty="0"/>
              <a:t>נוכל להתמודד עם לחץ יומיומי, תובענות וביקורת?</a:t>
            </a:r>
            <a:endParaRPr lang="en-US" dirty="0"/>
          </a:p>
          <a:p>
            <a:pPr marL="0" indent="0">
              <a:buNone/>
            </a:pPr>
            <a:endParaRPr lang="en-US" dirty="0"/>
          </a:p>
          <a:p>
            <a:r>
              <a:rPr lang="he-IL" dirty="0"/>
              <a:t>כיצד נאתר את החסמים הרגשיים שמעיקים עלינו וכל מה שעלול לגרום לנו לאבד שליטה? </a:t>
            </a:r>
            <a:endParaRPr lang="en-US" dirty="0"/>
          </a:p>
          <a:p>
            <a:pPr marL="0" indent="0">
              <a:buNone/>
            </a:pPr>
            <a:endParaRPr lang="en-US" dirty="0"/>
          </a:p>
          <a:p>
            <a:r>
              <a:rPr lang="he-IL" dirty="0"/>
              <a:t>איך נופיע בפני הבוסים שלנו, או הכפופים לנו, כמנהיגים קרי רוח שלוקחים אחריות?</a:t>
            </a:r>
            <a:endParaRPr lang="en-US" dirty="0"/>
          </a:p>
          <a:p>
            <a:pPr marL="0" indent="0">
              <a:buNone/>
            </a:pPr>
            <a:endParaRPr lang="en-US" dirty="0"/>
          </a:p>
          <a:p>
            <a:r>
              <a:rPr lang="he-IL" dirty="0"/>
              <a:t>כיצד נדע להניע אחרים בתבונה, מבלי שזה יפגע במוטיבציה שלהם ובאיכות העבודה?</a:t>
            </a:r>
            <a:endParaRPr lang="en-US" dirty="0"/>
          </a:p>
          <a:p>
            <a:pPr marL="0" indent="0">
              <a:buNone/>
            </a:pPr>
            <a:endParaRPr lang="en-US" dirty="0"/>
          </a:p>
          <a:p>
            <a:r>
              <a:rPr lang="he-IL" dirty="0"/>
              <a:t>כיצד נלמד להגיע מדי יום לעבודה עם חיוך, ממוקדים, ולצאת משם מרוצים ומסופקים?</a:t>
            </a:r>
            <a:endParaRPr lang="en-US" dirty="0"/>
          </a:p>
          <a:p>
            <a:pPr marL="0" indent="0">
              <a:buNone/>
            </a:pPr>
            <a:endParaRPr lang="en-US" dirty="0"/>
          </a:p>
          <a:p>
            <a:endParaRPr lang="he-IL" dirty="0"/>
          </a:p>
        </p:txBody>
      </p:sp>
    </p:spTree>
    <p:extLst>
      <p:ext uri="{BB962C8B-B14F-4D97-AF65-F5344CB8AC3E}">
        <p14:creationId xmlns:p14="http://schemas.microsoft.com/office/powerpoint/2010/main" val="1237822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cs typeface="+mn-cs"/>
              </a:rPr>
              <a:t>אז מה זה להיות מנהיג במקום העבודה שלך?</a:t>
            </a:r>
            <a:endParaRPr lang="he-IL" dirty="0">
              <a:cs typeface="+mn-cs"/>
            </a:endParaRPr>
          </a:p>
        </p:txBody>
      </p:sp>
      <p:pic>
        <p:nvPicPr>
          <p:cNvPr id="6" name="מציין מיקום תוכן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88818" y="1899103"/>
            <a:ext cx="5830792" cy="4351338"/>
          </a:xfrm>
        </p:spPr>
      </p:pic>
    </p:spTree>
    <p:extLst>
      <p:ext uri="{BB962C8B-B14F-4D97-AF65-F5344CB8AC3E}">
        <p14:creationId xmlns:p14="http://schemas.microsoft.com/office/powerpoint/2010/main" val="2371719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2800" b="1" dirty="0" smtClean="0">
                <a:cs typeface="+mn-cs"/>
              </a:rPr>
              <a:t>1. מנהיגות </a:t>
            </a:r>
            <a:r>
              <a:rPr lang="he-IL" sz="2800" b="1" dirty="0">
                <a:cs typeface="+mn-cs"/>
              </a:rPr>
              <a:t>היא היכולת להיות נינוח כשיש אי הסכמה במרחב </a:t>
            </a:r>
          </a:p>
        </p:txBody>
      </p:sp>
      <p:pic>
        <p:nvPicPr>
          <p:cNvPr id="4" name="מציין מיקום תוכן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73878" y="1833582"/>
            <a:ext cx="5951763" cy="3950740"/>
          </a:xfrm>
        </p:spPr>
      </p:pic>
    </p:spTree>
    <p:extLst>
      <p:ext uri="{BB962C8B-B14F-4D97-AF65-F5344CB8AC3E}">
        <p14:creationId xmlns:p14="http://schemas.microsoft.com/office/powerpoint/2010/main" val="3846581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2800" b="1" dirty="0" smtClean="0">
                <a:cs typeface="+mn-cs"/>
              </a:rPr>
              <a:t>2. האדם </a:t>
            </a:r>
            <a:r>
              <a:rPr lang="he-IL" sz="2800" b="1" dirty="0">
                <a:cs typeface="+mn-cs"/>
              </a:rPr>
              <a:t>שפוגשים בעבודה יותר חשוב ממה שאותו אדם אומר או עושה</a:t>
            </a:r>
            <a:r>
              <a:rPr lang="en-US" sz="2800" dirty="0"/>
              <a:t/>
            </a:r>
            <a:br>
              <a:rPr lang="en-US" sz="2800" dirty="0"/>
            </a:br>
            <a:endParaRPr lang="he-IL" sz="2800" b="1" dirty="0">
              <a:cs typeface="+mn-cs"/>
            </a:endParaRPr>
          </a:p>
        </p:txBody>
      </p:sp>
      <p:pic>
        <p:nvPicPr>
          <p:cNvPr id="4" name="מציין מיקום תוכן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36753" y="1690688"/>
            <a:ext cx="6739954" cy="4476537"/>
          </a:xfrm>
        </p:spPr>
      </p:pic>
    </p:spTree>
    <p:extLst>
      <p:ext uri="{BB962C8B-B14F-4D97-AF65-F5344CB8AC3E}">
        <p14:creationId xmlns:p14="http://schemas.microsoft.com/office/powerpoint/2010/main" val="1114184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2800" b="1" dirty="0" smtClean="0">
                <a:cs typeface="+mn-cs"/>
              </a:rPr>
              <a:t>3. הכוונה </a:t>
            </a:r>
            <a:r>
              <a:rPr lang="he-IL" sz="2800" b="1" dirty="0">
                <a:cs typeface="+mn-cs"/>
              </a:rPr>
              <a:t>שלך מאחורי הפעולה היא שקובעת ולא הפעולה עצמה</a:t>
            </a:r>
            <a:r>
              <a:rPr lang="en-US" sz="2800" dirty="0"/>
              <a:t/>
            </a:r>
            <a:br>
              <a:rPr lang="en-US" sz="2800" dirty="0"/>
            </a:br>
            <a:endParaRPr lang="he-IL" sz="2800" b="1" dirty="0">
              <a:cs typeface="+mn-cs"/>
            </a:endParaRPr>
          </a:p>
        </p:txBody>
      </p:sp>
      <p:pic>
        <p:nvPicPr>
          <p:cNvPr id="4" name="מציין מיקום תוכן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87480" y="1885949"/>
            <a:ext cx="7766634" cy="3939949"/>
          </a:xfrm>
        </p:spPr>
      </p:pic>
    </p:spTree>
    <p:extLst>
      <p:ext uri="{BB962C8B-B14F-4D97-AF65-F5344CB8AC3E}">
        <p14:creationId xmlns:p14="http://schemas.microsoft.com/office/powerpoint/2010/main" val="3274391086"/>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1995</TotalTime>
  <Words>284</Words>
  <Application>Microsoft Office PowerPoint</Application>
  <PresentationFormat>מסך רחב</PresentationFormat>
  <Paragraphs>53</Paragraphs>
  <Slides>18</Slides>
  <Notes>0</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18</vt:i4>
      </vt:variant>
    </vt:vector>
  </HeadingPairs>
  <TitlesOfParts>
    <vt:vector size="23" baseType="lpstr">
      <vt:lpstr>Arial</vt:lpstr>
      <vt:lpstr>Calibri</vt:lpstr>
      <vt:lpstr>Calibri Light</vt:lpstr>
      <vt:lpstr>Times New Roman</vt:lpstr>
      <vt:lpstr>ערכת נושא Office</vt:lpstr>
      <vt:lpstr>המנהל החדש</vt:lpstr>
      <vt:lpstr>"אנחנו נוטים לשפוט הצלחה על פי גובה המשכורת וגודל המכונית במקום לאמוד אותה על פי איכות השירות ויחסי האנוש"  (מרטין לותר קינג) </vt:lpstr>
      <vt:lpstr>בעולם הניהול של זמננו, המנהיגות שלך, כמנהל, כיזם, כבעל חזון עסקי, חשובה, אפילו קריטית, להצלחתך האישית, הפקת תוצאות מרשימות, יצירה ושמירה על יחסים, גידול מתמיד ושגשוג כלכלי. </vt:lpstr>
      <vt:lpstr>המנהיגות שלך נבחנת בכל רגע ורגע.  היא נעוצה ביכולת שלך להיות ממוקד ונינוח, אך גם תקיף ונחרץ בעת הצורך, לשלוט בכל הפרמטרים של פעילותך, לנסח לעצמך ולסובבים אותך מה רצונותיך ולשרטט את האסטרטגיה לטווח הקצר והארוך.</vt:lpstr>
      <vt:lpstr> 6 שאלות מפתח:</vt:lpstr>
      <vt:lpstr>אז מה זה להיות מנהיג במקום העבודה שלך?</vt:lpstr>
      <vt:lpstr>1. מנהיגות היא היכולת להיות נינוח כשיש אי הסכמה במרחב </vt:lpstr>
      <vt:lpstr>2. האדם שפוגשים בעבודה יותר חשוב ממה שאותו אדם אומר או עושה </vt:lpstr>
      <vt:lpstr>3. הכוונה שלך מאחורי הפעולה היא שקובעת ולא הפעולה עצמה </vt:lpstr>
      <vt:lpstr>4. ככל שתשחרר אחיזה במה ש"נכון", תהיה יותר חופשי להצליח </vt:lpstr>
      <vt:lpstr>5. אם התכונות שלך קבועות, הנסיבות לא ינהלו אותך </vt:lpstr>
      <vt:lpstr>6. שים לב להבדל בין מחשבות ושיחות פנימיות למציאות ולעובדות היבשות </vt:lpstr>
      <vt:lpstr>7. שים לב כמה אתה אומר "לא" ו"אין" לעומת כמה אתה אומר "כן" ו"יש" </vt:lpstr>
      <vt:lpstr>8. קודם תביט על הדרך ואז יגיעו גם התוצאות  </vt:lpstr>
      <vt:lpstr>9. האנשים סביבך כבר גדולים, מסוגלים ונהדרים </vt:lpstr>
      <vt:lpstr>10. רוצה שיקרה לך מפנה משמעותי בעבודה? תתחיל במשפחה שלך </vt:lpstr>
      <vt:lpstr>תודה רבה על ההקשבה!</vt:lpstr>
      <vt:lpstr>אבישי מתיה מאמן למנהיגות ולתקשורת  טל' 0522-770-527 דוא"ל: matia10@012.net.il</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המנהל החדש</dc:title>
  <dc:creator>User</dc:creator>
  <cp:lastModifiedBy>User</cp:lastModifiedBy>
  <cp:revision>13</cp:revision>
  <dcterms:created xsi:type="dcterms:W3CDTF">2018-02-26T23:15:48Z</dcterms:created>
  <dcterms:modified xsi:type="dcterms:W3CDTF">2018-02-28T08:31:38Z</dcterms:modified>
</cp:coreProperties>
</file>