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56" r:id="rId2"/>
    <p:sldId id="298" r:id="rId3"/>
    <p:sldId id="309" r:id="rId4"/>
    <p:sldId id="310" r:id="rId5"/>
    <p:sldId id="299" r:id="rId6"/>
    <p:sldId id="311" r:id="rId7"/>
    <p:sldId id="312" r:id="rId8"/>
    <p:sldId id="295" r:id="rId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4096" autoAdjust="0"/>
    <p:restoredTop sz="94688" autoAdjust="0"/>
  </p:normalViewPr>
  <p:slideViewPr>
    <p:cSldViewPr>
      <p:cViewPr>
        <p:scale>
          <a:sx n="76" d="100"/>
          <a:sy n="76" d="100"/>
        </p:scale>
        <p:origin x="-2622"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867BED-D479-45E3-BADD-7723F0B2AB9F}" type="datetimeFigureOut">
              <a:rPr lang="he-IL" smtClean="0"/>
              <a:pPr/>
              <a:t>ל'/תשרי/תשע"ט</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B7BFF5-DCA7-4A24-BAB8-D7B1709D4FAD}" type="slidenum">
              <a:rPr lang="he-IL" smtClean="0"/>
              <a:pPr/>
              <a:t>‹#›</a:t>
            </a:fld>
            <a:endParaRPr lang="he-IL"/>
          </a:p>
        </p:txBody>
      </p:sp>
    </p:spTree>
    <p:extLst>
      <p:ext uri="{BB962C8B-B14F-4D97-AF65-F5344CB8AC3E}">
        <p14:creationId xmlns:p14="http://schemas.microsoft.com/office/powerpoint/2010/main" val="35071306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BF87F6-9212-4E4A-A4BB-EC4B1EA823EC}" type="datetime8">
              <a:rPr lang="he-IL" smtClean="0"/>
              <a:pPr/>
              <a:t>09 אוקטובר 18</a:t>
            </a:fld>
            <a:endParaRPr lang="he-IL"/>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he-IL"/>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A42E201-B469-4731-92D8-4320624D6E14}" type="slidenum">
              <a:rPr lang="he-IL" smtClean="0"/>
              <a:pPr/>
              <a:t>‹#›</a:t>
            </a:fld>
            <a:endParaRPr lang="he-IL"/>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EEF435-1C13-4341-A626-46DCF3FFB038}" type="datetime8">
              <a:rPr lang="he-IL" smtClean="0"/>
              <a:pPr/>
              <a:t>09 אוקטובר 18</a:t>
            </a:fld>
            <a:endParaRPr lang="he-IL"/>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2A42E201-B469-4731-92D8-4320624D6E14}"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B59E6-025F-4B1F-BA0B-482E2FB52E6B}" type="datetime8">
              <a:rPr lang="he-IL" smtClean="0"/>
              <a:pPr/>
              <a:t>09 אוקטובר 18</a:t>
            </a:fld>
            <a:endParaRPr lang="he-IL"/>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2A42E201-B469-4731-92D8-4320624D6E14}"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BEF4802-727A-44DA-9923-ABC66B31C43B}" type="datetime8">
              <a:rPr lang="he-IL" smtClean="0"/>
              <a:pPr/>
              <a:t>09 אוקטובר 18</a:t>
            </a:fld>
            <a:endParaRPr lang="he-IL"/>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2A42E201-B469-4731-92D8-4320624D6E14}" type="slidenum">
              <a:rPr lang="he-IL" smtClean="0"/>
              <a:pPr/>
              <a:t>‹#›</a:t>
            </a:fld>
            <a:endParaRPr lang="he-IL"/>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2370D-99C7-4107-9579-E97436BA7715}" type="datetime8">
              <a:rPr lang="he-IL" smtClean="0"/>
              <a:pPr/>
              <a:t>09 אוקטובר 18</a:t>
            </a:fld>
            <a:endParaRPr lang="he-IL"/>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he-IL" dirty="0"/>
          </a:p>
        </p:txBody>
      </p:sp>
      <p:sp>
        <p:nvSpPr>
          <p:cNvPr id="7" name="Rectangle 6"/>
          <p:cNvSpPr/>
          <p:nvPr/>
        </p:nvSpPr>
        <p:spPr>
          <a:xfrm flipV="1">
            <a:off x="69412" y="1707054"/>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1671699"/>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1799104"/>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A42E201-B469-4731-92D8-4320624D6E14}"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70FDB9-DA37-4F80-9B7C-56DE1D141CCB}" type="datetime8">
              <a:rPr lang="he-IL" smtClean="0"/>
              <a:pPr/>
              <a:t>09 אוקטובר 18</a:t>
            </a:fld>
            <a:endParaRPr lang="he-IL"/>
          </a:p>
        </p:txBody>
      </p:sp>
      <p:sp>
        <p:nvSpPr>
          <p:cNvPr id="7" name="Slide Number Placeholder 6"/>
          <p:cNvSpPr>
            <a:spLocks noGrp="1"/>
          </p:cNvSpPr>
          <p:nvPr>
            <p:ph type="sldNum" sz="quarter" idx="12"/>
          </p:nvPr>
        </p:nvSpPr>
        <p:spPr/>
        <p:txBody>
          <a:bodyPr/>
          <a:lstStyle/>
          <a:p>
            <a:fld id="{2A42E201-B469-4731-92D8-4320624D6E14}" type="slidenum">
              <a:rPr lang="he-IL" smtClean="0"/>
              <a:pPr/>
              <a:t>‹#›</a:t>
            </a:fld>
            <a:endParaRPr lang="he-IL"/>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A19886-C0B1-40F0-8D0A-ABFE3D510661}" type="datetime8">
              <a:rPr lang="he-IL" smtClean="0"/>
              <a:pPr/>
              <a:t>09 אוקטובר 18</a:t>
            </a:fld>
            <a:endParaRPr lang="he-IL"/>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he-IL"/>
          </a:p>
        </p:txBody>
      </p:sp>
      <p:sp>
        <p:nvSpPr>
          <p:cNvPr id="9" name="Slide Number Placeholder 8"/>
          <p:cNvSpPr>
            <a:spLocks noGrp="1"/>
          </p:cNvSpPr>
          <p:nvPr>
            <p:ph type="sldNum" sz="quarter" idx="12"/>
          </p:nvPr>
        </p:nvSpPr>
        <p:spPr/>
        <p:txBody>
          <a:bodyPr/>
          <a:lstStyle/>
          <a:p>
            <a:fld id="{2A42E201-B469-4731-92D8-4320624D6E14}" type="slidenum">
              <a:rPr lang="he-IL" smtClean="0"/>
              <a:pPr/>
              <a:t>‹#›</a:t>
            </a:fld>
            <a:endParaRPr lang="he-IL"/>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9EF75C-3BB4-490F-8597-4DA934A0EE0D}" type="datetime8">
              <a:rPr lang="he-IL" smtClean="0"/>
              <a:pPr/>
              <a:t>09 אוקטובר 18</a:t>
            </a:fld>
            <a:endParaRPr lang="he-IL"/>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he-IL"/>
          </a:p>
        </p:txBody>
      </p:sp>
      <p:sp>
        <p:nvSpPr>
          <p:cNvPr id="5" name="Slide Number Placeholder 4"/>
          <p:cNvSpPr>
            <a:spLocks noGrp="1"/>
          </p:cNvSpPr>
          <p:nvPr>
            <p:ph type="sldNum" sz="quarter" idx="12"/>
          </p:nvPr>
        </p:nvSpPr>
        <p:spPr/>
        <p:txBody>
          <a:bodyPr/>
          <a:lstStyle/>
          <a:p>
            <a:fld id="{2A42E201-B469-4731-92D8-4320624D6E14}"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82D19-4EEC-4B19-A00D-F932DE195BD0}" type="datetime8">
              <a:rPr lang="he-IL" smtClean="0"/>
              <a:pPr/>
              <a:t>09 אוקטובר 18</a:t>
            </a:fld>
            <a:endParaRPr lang="he-IL"/>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he-IL"/>
          </a:p>
        </p:txBody>
      </p:sp>
      <p:sp>
        <p:nvSpPr>
          <p:cNvPr id="4" name="Slide Number Placeholder 3"/>
          <p:cNvSpPr>
            <a:spLocks noGrp="1"/>
          </p:cNvSpPr>
          <p:nvPr>
            <p:ph type="sldNum" sz="quarter" idx="12"/>
          </p:nvPr>
        </p:nvSpPr>
        <p:spPr/>
        <p:txBody>
          <a:bodyPr/>
          <a:lstStyle/>
          <a:p>
            <a:fld id="{2A42E201-B469-4731-92D8-4320624D6E14}"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409125-F925-43DA-8AE8-89C88D49DAF2}" type="datetime8">
              <a:rPr lang="he-IL" smtClean="0"/>
              <a:pPr/>
              <a:t>09 אוקטובר 18</a:t>
            </a:fld>
            <a:endParaRPr lang="he-IL"/>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2A42E201-B469-4731-92D8-4320624D6E14}" type="slidenum">
              <a:rPr lang="he-IL" smtClean="0"/>
              <a:pPr/>
              <a:t>‹#›</a:t>
            </a:fld>
            <a:endParaRPr lang="he-IL"/>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C95CB5-B4D5-4F29-B8CC-04537E0594A6}" type="datetime8">
              <a:rPr lang="he-IL" smtClean="0"/>
              <a:pPr/>
              <a:t>09 אוקטובר 18</a:t>
            </a:fld>
            <a:endParaRPr lang="he-IL"/>
          </a:p>
        </p:txBody>
      </p:sp>
      <p:sp>
        <p:nvSpPr>
          <p:cNvPr id="7" name="Slide Number Placeholder 6"/>
          <p:cNvSpPr>
            <a:spLocks noGrp="1"/>
          </p:cNvSpPr>
          <p:nvPr>
            <p:ph type="sldNum" sz="quarter" idx="12"/>
          </p:nvPr>
        </p:nvSpPr>
        <p:spPr>
          <a:xfrm>
            <a:off x="146304" y="6208776"/>
            <a:ext cx="457200" cy="457200"/>
          </a:xfrm>
        </p:spPr>
        <p:txBody>
          <a:bodyPr/>
          <a:lstStyle/>
          <a:p>
            <a:fld id="{2A42E201-B469-4731-92D8-4320624D6E14}" type="slidenum">
              <a:rPr lang="he-IL" smtClean="0"/>
              <a:pPr/>
              <a:t>‹#›</a:t>
            </a:fld>
            <a:endParaRPr lang="he-IL"/>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99392"/>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7F6BE32-5DFA-4124-ABB7-95ADBF698E3C}" type="datetime8">
              <a:rPr lang="he-IL" smtClean="0"/>
              <a:pPr/>
              <a:t>09 אוקטובר 18</a:t>
            </a:fld>
            <a:endParaRPr lang="he-IL"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A42E201-B469-4731-92D8-4320624D6E14}" type="slidenum">
              <a:rPr lang="he-IL" smtClean="0"/>
              <a:pPr/>
              <a:t>‹#›</a:t>
            </a:fld>
            <a:endParaRPr lang="he-IL" dirty="0"/>
          </a:p>
        </p:txBody>
      </p:sp>
      <p:pic>
        <p:nvPicPr>
          <p:cNvPr id="10" name="Picture 9" descr="new logo (6)"/>
          <p:cNvPicPr/>
          <p:nvPr userDrawn="1"/>
        </p:nvPicPr>
        <p:blipFill>
          <a:blip r:embed="rId13" cstate="print"/>
          <a:srcRect/>
          <a:stretch>
            <a:fillRect/>
          </a:stretch>
        </p:blipFill>
        <p:spPr bwMode="auto">
          <a:xfrm>
            <a:off x="2771800" y="6093296"/>
            <a:ext cx="3024336" cy="69269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1495;&#1491;&#1512;%20&#1495;&#1511;&#1497;&#1512;&#1492;.jpg" TargetMode="External"/><Relationship Id="rId2" Type="http://schemas.openxmlformats.org/officeDocument/2006/relationships/hyperlink" Target="&#1502;&#1492;&#1505;&#1512;&#1496;&#1497;&#1501;.jpg" TargetMode="Externa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1488;&#1494;&#1492;&#1512;&#1492;.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b="1" dirty="0" smtClean="0">
                <a:latin typeface="David" pitchFamily="34" charset="-79"/>
                <a:cs typeface="David" pitchFamily="34" charset="-79"/>
              </a:rPr>
              <a:t>חקירה כלכלית פלילית והלבנת הון</a:t>
            </a:r>
            <a:endParaRPr lang="he-IL" b="1" dirty="0"/>
          </a:p>
        </p:txBody>
      </p:sp>
      <p:pic>
        <p:nvPicPr>
          <p:cNvPr id="4" name="Picture 3" descr="new logo (6)"/>
          <p:cNvPicPr/>
          <p:nvPr/>
        </p:nvPicPr>
        <p:blipFill>
          <a:blip r:embed="rId2" cstate="print"/>
          <a:srcRect/>
          <a:stretch>
            <a:fillRect/>
          </a:stretch>
        </p:blipFill>
        <p:spPr bwMode="auto">
          <a:xfrm>
            <a:off x="3059832" y="332656"/>
            <a:ext cx="3024336" cy="86409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A42E201-B469-4731-92D8-4320624D6E14}" type="slidenum">
              <a:rPr lang="he-IL" smtClean="0"/>
              <a:pPr/>
              <a:t>1</a:t>
            </a:fld>
            <a:endParaRPr lang="he-IL"/>
          </a:p>
        </p:txBody>
      </p:sp>
      <p:sp>
        <p:nvSpPr>
          <p:cNvPr id="8" name="Date Placeholder 7"/>
          <p:cNvSpPr>
            <a:spLocks noGrp="1"/>
          </p:cNvSpPr>
          <p:nvPr>
            <p:ph type="dt" sz="half" idx="10"/>
          </p:nvPr>
        </p:nvSpPr>
        <p:spPr/>
        <p:txBody>
          <a:bodyPr/>
          <a:lstStyle/>
          <a:p>
            <a:r>
              <a:rPr lang="he-IL" sz="2800" dirty="0" smtClean="0"/>
              <a:t>9.10.18</a:t>
            </a:r>
            <a:endParaRPr lang="he-IL"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362075"/>
          </a:xfrm>
        </p:spPr>
        <p:txBody>
          <a:bodyPr>
            <a:normAutofit/>
          </a:bodyPr>
          <a:lstStyle/>
          <a:p>
            <a:pPr algn="ctr"/>
            <a:r>
              <a:rPr lang="he-IL" sz="5400" b="1" dirty="0" smtClean="0">
                <a:latin typeface="David" pitchFamily="34" charset="-79"/>
                <a:cs typeface="David" pitchFamily="34" charset="-79"/>
              </a:rPr>
              <a:t>חקירה פלילית - כלכלית</a:t>
            </a:r>
            <a:endParaRPr lang="he-IL" sz="6600" b="1"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2</a:t>
            </a:fld>
            <a:endParaRPr lang="he-IL"/>
          </a:p>
        </p:txBody>
      </p:sp>
      <p:sp>
        <p:nvSpPr>
          <p:cNvPr id="6" name="Content Placeholder 2"/>
          <p:cNvSpPr txBox="1">
            <a:spLocks/>
          </p:cNvSpPr>
          <p:nvPr/>
        </p:nvSpPr>
        <p:spPr>
          <a:xfrm>
            <a:off x="457200" y="1772816"/>
            <a:ext cx="8229600" cy="4752528"/>
          </a:xfrm>
          <a:prstGeom prst="rect">
            <a:avLst/>
          </a:prstGeom>
        </p:spPr>
        <p:txBody>
          <a:bodyPr anchor="t" anchorCtr="0">
            <a:normAutofit/>
          </a:bodyPr>
          <a:lstStyle>
            <a:lvl1pPr marL="0" indent="0" algn="r" rtl="1"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r" rtl="1"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r" rtl="1"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r" rtl="1"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he-IL" dirty="0" smtClean="0">
              <a:latin typeface="David" pitchFamily="34" charset="-79"/>
              <a:cs typeface="David" pitchFamily="34" charset="-79"/>
            </a:endParaRPr>
          </a:p>
          <a:p>
            <a:endParaRPr lang="he-IL" dirty="0">
              <a:latin typeface="David" pitchFamily="34" charset="-79"/>
              <a:cs typeface="David" pitchFamily="34" charset="-79"/>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737020"/>
              </p:ext>
            </p:extLst>
          </p:nvPr>
        </p:nvGraphicFramePr>
        <p:xfrm>
          <a:off x="611560" y="1628800"/>
          <a:ext cx="7416823" cy="4608511"/>
        </p:xfrm>
        <a:graphic>
          <a:graphicData uri="http://schemas.openxmlformats.org/presentationml/2006/ole">
            <mc:AlternateContent xmlns:mc="http://schemas.openxmlformats.org/markup-compatibility/2006">
              <mc:Choice xmlns:v="urn:schemas-microsoft-com:vml" Requires="v">
                <p:oleObj spid="_x0000_s1072"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611560" y="1628800"/>
                        <a:ext cx="7416823" cy="460851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29073827"/>
              </p:ext>
            </p:extLst>
          </p:nvPr>
        </p:nvGraphicFramePr>
        <p:xfrm>
          <a:off x="323528" y="1556792"/>
          <a:ext cx="5685160" cy="4064000"/>
        </p:xfrm>
        <a:graphic>
          <a:graphicData uri="http://schemas.openxmlformats.org/presentationml/2006/ole">
            <mc:AlternateContent xmlns:mc="http://schemas.openxmlformats.org/markup-compatibility/2006">
              <mc:Choice xmlns:v="urn:schemas-microsoft-com:vml" Requires="v">
                <p:oleObj spid="_x0000_s1073" name="Acrobat Document" r:id="rId5" imgW="5667119" imgH="8010360" progId="AcroExch.Document.DC">
                  <p:embed/>
                </p:oleObj>
              </mc:Choice>
              <mc:Fallback>
                <p:oleObj name="Acrobat Document" r:id="rId5" imgW="5667119" imgH="8010360" progId="AcroExch.Document.DC">
                  <p:embed/>
                  <p:pic>
                    <p:nvPicPr>
                      <p:cNvPr id="0" name=""/>
                      <p:cNvPicPr/>
                      <p:nvPr/>
                    </p:nvPicPr>
                    <p:blipFill>
                      <a:blip r:embed="rId6"/>
                      <a:stretch>
                        <a:fillRect/>
                      </a:stretch>
                    </p:blipFill>
                    <p:spPr>
                      <a:xfrm>
                        <a:off x="323528" y="1556792"/>
                        <a:ext cx="5685160" cy="406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54109112"/>
              </p:ext>
            </p:extLst>
          </p:nvPr>
        </p:nvGraphicFramePr>
        <p:xfrm>
          <a:off x="3135313" y="1397000"/>
          <a:ext cx="4533031" cy="4696296"/>
        </p:xfrm>
        <a:graphic>
          <a:graphicData uri="http://schemas.openxmlformats.org/presentationml/2006/ole">
            <mc:AlternateContent xmlns:mc="http://schemas.openxmlformats.org/markup-compatibility/2006">
              <mc:Choice xmlns:v="urn:schemas-microsoft-com:vml" Requires="v">
                <p:oleObj spid="_x0000_s1074" name="Acrobat Document" r:id="rId7" imgW="5667119" imgH="8019810" progId="AcroExch.Document.DC">
                  <p:embed/>
                </p:oleObj>
              </mc:Choice>
              <mc:Fallback>
                <p:oleObj name="Acrobat Document" r:id="rId7" imgW="5667119" imgH="8019810" progId="AcroExch.Document.DC">
                  <p:embed/>
                  <p:pic>
                    <p:nvPicPr>
                      <p:cNvPr id="0" name=""/>
                      <p:cNvPicPr/>
                      <p:nvPr/>
                    </p:nvPicPr>
                    <p:blipFill>
                      <a:blip r:embed="rId8"/>
                      <a:stretch>
                        <a:fillRect/>
                      </a:stretch>
                    </p:blipFill>
                    <p:spPr>
                      <a:xfrm>
                        <a:off x="3135313" y="1397000"/>
                        <a:ext cx="4533031" cy="469629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41926535"/>
              </p:ext>
            </p:extLst>
          </p:nvPr>
        </p:nvGraphicFramePr>
        <p:xfrm>
          <a:off x="1043608" y="1397000"/>
          <a:ext cx="6264695" cy="4912320"/>
        </p:xfrm>
        <a:graphic>
          <a:graphicData uri="http://schemas.openxmlformats.org/presentationml/2006/ole">
            <mc:AlternateContent xmlns:mc="http://schemas.openxmlformats.org/markup-compatibility/2006">
              <mc:Choice xmlns:v="urn:schemas-microsoft-com:vml" Requires="v">
                <p:oleObj spid="_x0000_s1075" name="Acrobat Document" r:id="rId9" imgW="5667119" imgH="8019810" progId="AcroExch.Document.DC">
                  <p:embed/>
                </p:oleObj>
              </mc:Choice>
              <mc:Fallback>
                <p:oleObj name="Acrobat Document" r:id="rId9" imgW="5667119" imgH="8019810" progId="AcroExch.Document.DC">
                  <p:embed/>
                  <p:pic>
                    <p:nvPicPr>
                      <p:cNvPr id="0" name=""/>
                      <p:cNvPicPr/>
                      <p:nvPr/>
                    </p:nvPicPr>
                    <p:blipFill>
                      <a:blip r:embed="rId10"/>
                      <a:stretch>
                        <a:fillRect/>
                      </a:stretch>
                    </p:blipFill>
                    <p:spPr>
                      <a:xfrm>
                        <a:off x="1043608" y="1397000"/>
                        <a:ext cx="6264695" cy="491232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43273475"/>
              </p:ext>
            </p:extLst>
          </p:nvPr>
        </p:nvGraphicFramePr>
        <p:xfrm>
          <a:off x="755576" y="476672"/>
          <a:ext cx="7200799" cy="5616624"/>
        </p:xfrm>
        <a:graphic>
          <a:graphicData uri="http://schemas.openxmlformats.org/presentationml/2006/ole">
            <mc:AlternateContent xmlns:mc="http://schemas.openxmlformats.org/markup-compatibility/2006">
              <mc:Choice xmlns:v="urn:schemas-microsoft-com:vml" Requires="v">
                <p:oleObj spid="_x0000_s1076" name="Acrobat Document" r:id="rId11" imgW="5667119" imgH="8019810" progId="AcroExch.Document.DC">
                  <p:embed/>
                </p:oleObj>
              </mc:Choice>
              <mc:Fallback>
                <p:oleObj name="Acrobat Document" r:id="rId11" imgW="5667119" imgH="8019810" progId="AcroExch.Document.DC">
                  <p:embed/>
                  <p:pic>
                    <p:nvPicPr>
                      <p:cNvPr id="0" name=""/>
                      <p:cNvPicPr/>
                      <p:nvPr/>
                    </p:nvPicPr>
                    <p:blipFill>
                      <a:blip r:embed="rId12"/>
                      <a:stretch>
                        <a:fillRect/>
                      </a:stretch>
                    </p:blipFill>
                    <p:spPr>
                      <a:xfrm>
                        <a:off x="755576" y="476672"/>
                        <a:ext cx="7200799" cy="5616624"/>
                      </a:xfrm>
                      <a:prstGeom prst="rect">
                        <a:avLst/>
                      </a:prstGeom>
                    </p:spPr>
                  </p:pic>
                </p:oleObj>
              </mc:Fallback>
            </mc:AlternateContent>
          </a:graphicData>
        </a:graphic>
      </p:graphicFrame>
    </p:spTree>
    <p:extLst>
      <p:ext uri="{BB962C8B-B14F-4D97-AF65-F5344CB8AC3E}">
        <p14:creationId xmlns:p14="http://schemas.microsoft.com/office/powerpoint/2010/main" val="15006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52501"/>
            <a:ext cx="7772400" cy="820316"/>
          </a:xfrm>
        </p:spPr>
        <p:txBody>
          <a:bodyPr>
            <a:normAutofit/>
          </a:bodyPr>
          <a:lstStyle/>
          <a:p>
            <a:pPr algn="r"/>
            <a:r>
              <a:rPr lang="he-IL" sz="3200" b="1" dirty="0" smtClean="0"/>
              <a:t>למה לצפות?</a:t>
            </a:r>
            <a:r>
              <a:rPr lang="en-US" sz="3200" b="1" dirty="0" smtClean="0"/>
              <a:t> </a:t>
            </a:r>
            <a:endParaRPr lang="en-US" sz="3200" b="1" dirty="0"/>
          </a:p>
        </p:txBody>
      </p:sp>
      <p:sp>
        <p:nvSpPr>
          <p:cNvPr id="3" name="Text Placeholder 2"/>
          <p:cNvSpPr>
            <a:spLocks noGrp="1"/>
          </p:cNvSpPr>
          <p:nvPr>
            <p:ph type="body" idx="1"/>
          </p:nvPr>
        </p:nvSpPr>
        <p:spPr>
          <a:xfrm>
            <a:off x="251520" y="1988840"/>
            <a:ext cx="8568952" cy="4392488"/>
          </a:xfrm>
        </p:spPr>
        <p:txBody>
          <a:bodyPr>
            <a:normAutofit/>
          </a:bodyPr>
          <a:lstStyle/>
          <a:p>
            <a:endParaRPr lang="he-IL" b="1" u="sng" dirty="0"/>
          </a:p>
          <a:p>
            <a:r>
              <a:rPr lang="he-IL" b="1" dirty="0" smtClean="0"/>
              <a:t>זימון </a:t>
            </a:r>
          </a:p>
          <a:p>
            <a:endParaRPr lang="he-IL" b="1" dirty="0"/>
          </a:p>
          <a:p>
            <a:r>
              <a:rPr lang="he-IL" b="1" dirty="0" smtClean="0"/>
              <a:t>דפיקה בדלת... </a:t>
            </a:r>
          </a:p>
          <a:p>
            <a:endParaRPr lang="he-IL" b="1" dirty="0" smtClean="0"/>
          </a:p>
          <a:p>
            <a:r>
              <a:rPr lang="he-IL" b="1" dirty="0" smtClean="0"/>
              <a:t>חיפוש בבית </a:t>
            </a:r>
          </a:p>
          <a:p>
            <a:endParaRPr lang="he-IL" b="1" dirty="0"/>
          </a:p>
          <a:p>
            <a:r>
              <a:rPr lang="he-IL" b="1" dirty="0" smtClean="0"/>
              <a:t>חיפוש בבית העסק</a:t>
            </a:r>
          </a:p>
        </p:txBody>
      </p:sp>
      <p:sp>
        <p:nvSpPr>
          <p:cNvPr id="4" name="Slide Number Placeholder 3"/>
          <p:cNvSpPr>
            <a:spLocks noGrp="1"/>
          </p:cNvSpPr>
          <p:nvPr>
            <p:ph type="sldNum" sz="quarter" idx="12"/>
          </p:nvPr>
        </p:nvSpPr>
        <p:spPr/>
        <p:txBody>
          <a:bodyPr/>
          <a:lstStyle/>
          <a:p>
            <a:fld id="{2A42E201-B469-4731-92D8-4320624D6E14}" type="slidenum">
              <a:rPr lang="he-IL" smtClean="0"/>
              <a:pPr/>
              <a:t>3</a:t>
            </a:fld>
            <a:endParaRPr lang="he-IL"/>
          </a:p>
        </p:txBody>
      </p:sp>
    </p:spTree>
    <p:extLst>
      <p:ext uri="{BB962C8B-B14F-4D97-AF65-F5344CB8AC3E}">
        <p14:creationId xmlns:p14="http://schemas.microsoft.com/office/powerpoint/2010/main" val="20543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52501"/>
            <a:ext cx="7772400" cy="892324"/>
          </a:xfrm>
        </p:spPr>
        <p:txBody>
          <a:bodyPr/>
          <a:lstStyle/>
          <a:p>
            <a:pPr algn="r"/>
            <a:r>
              <a:rPr lang="he-IL" b="1" dirty="0" smtClean="0"/>
              <a:t>חקירה כלכלית </a:t>
            </a:r>
            <a:endParaRPr lang="en-US" b="1" dirty="0"/>
          </a:p>
        </p:txBody>
      </p:sp>
      <p:sp>
        <p:nvSpPr>
          <p:cNvPr id="3" name="Text Placeholder 2"/>
          <p:cNvSpPr>
            <a:spLocks noGrp="1"/>
          </p:cNvSpPr>
          <p:nvPr>
            <p:ph type="body" idx="1"/>
          </p:nvPr>
        </p:nvSpPr>
        <p:spPr>
          <a:xfrm>
            <a:off x="395536" y="1988840"/>
            <a:ext cx="8424935" cy="4536504"/>
          </a:xfrm>
        </p:spPr>
        <p:txBody>
          <a:bodyPr/>
          <a:lstStyle/>
          <a:p>
            <a:endParaRPr lang="he-IL" b="1" dirty="0"/>
          </a:p>
          <a:p>
            <a:r>
              <a:rPr lang="he-IL" sz="2800" b="1" dirty="0"/>
              <a:t>התנהלות החקירה</a:t>
            </a:r>
            <a:endParaRPr lang="he-IL" b="1" dirty="0"/>
          </a:p>
          <a:p>
            <a:r>
              <a:rPr lang="he-IL" dirty="0" smtClean="0">
                <a:hlinkClick r:id="rId2" action="ppaction://hlinkfile"/>
              </a:rPr>
              <a:t>מיקום</a:t>
            </a:r>
            <a:endParaRPr lang="he-IL" dirty="0"/>
          </a:p>
          <a:p>
            <a:r>
              <a:rPr lang="he-IL" dirty="0" smtClean="0">
                <a:hlinkClick r:id="rId3" action="ppaction://hlinkfile"/>
              </a:rPr>
              <a:t>חדר </a:t>
            </a:r>
            <a:r>
              <a:rPr lang="he-IL" dirty="0">
                <a:hlinkClick r:id="rId3" action="ppaction://hlinkfile"/>
              </a:rPr>
              <a:t>חקירה</a:t>
            </a:r>
            <a:endParaRPr lang="he-IL" dirty="0"/>
          </a:p>
          <a:p>
            <a:r>
              <a:rPr lang="he-IL" dirty="0"/>
              <a:t>נוכחים </a:t>
            </a:r>
          </a:p>
          <a:p>
            <a:r>
              <a:rPr lang="he-IL" dirty="0"/>
              <a:t>כתובה/מוקלטת</a:t>
            </a:r>
          </a:p>
          <a:p>
            <a:r>
              <a:rPr lang="he-IL" dirty="0"/>
              <a:t>עדות או </a:t>
            </a:r>
            <a:r>
              <a:rPr lang="he-IL" dirty="0">
                <a:hlinkClick r:id="rId4" action="ppaction://hlinkfile"/>
              </a:rPr>
              <a:t>חקירה</a:t>
            </a:r>
            <a:r>
              <a:rPr lang="he-IL" dirty="0"/>
              <a:t> </a:t>
            </a:r>
            <a:r>
              <a:rPr lang="he-IL" dirty="0" smtClean="0"/>
              <a:t>באזהרה</a:t>
            </a:r>
          </a:p>
          <a:p>
            <a:r>
              <a:rPr lang="he-IL" dirty="0" smtClean="0"/>
              <a:t>חקירת נכסים</a:t>
            </a:r>
            <a:endParaRPr lang="he-IL" dirty="0"/>
          </a:p>
          <a:p>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4</a:t>
            </a:fld>
            <a:endParaRPr lang="he-IL"/>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2204864"/>
            <a:ext cx="2016224" cy="115212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717032"/>
            <a:ext cx="2160240" cy="1296143"/>
          </a:xfrm>
          <a:prstGeom prst="rect">
            <a:avLst/>
          </a:prstGeom>
        </p:spPr>
      </p:pic>
    </p:spTree>
    <p:extLst>
      <p:ext uri="{BB962C8B-B14F-4D97-AF65-F5344CB8AC3E}">
        <p14:creationId xmlns:p14="http://schemas.microsoft.com/office/powerpoint/2010/main" val="4116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362075"/>
          </a:xfrm>
        </p:spPr>
        <p:txBody>
          <a:bodyPr>
            <a:normAutofit/>
          </a:bodyPr>
          <a:lstStyle/>
          <a:p>
            <a:pPr algn="ctr"/>
            <a:r>
              <a:rPr lang="he-IL" sz="5400" dirty="0" smtClean="0">
                <a:latin typeface="David" pitchFamily="34" charset="-79"/>
                <a:cs typeface="David" pitchFamily="34" charset="-79"/>
              </a:rPr>
              <a:t>חוק איסור הלבנת </a:t>
            </a:r>
            <a:r>
              <a:rPr lang="he-IL" sz="5400" dirty="0">
                <a:latin typeface="David" pitchFamily="34" charset="-79"/>
                <a:cs typeface="David" pitchFamily="34" charset="-79"/>
              </a:rPr>
              <a:t>הון</a:t>
            </a:r>
            <a:endParaRPr lang="he-IL" sz="6600"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5</a:t>
            </a:fld>
            <a:endParaRPr lang="he-IL"/>
          </a:p>
        </p:txBody>
      </p:sp>
      <p:sp>
        <p:nvSpPr>
          <p:cNvPr id="6" name="Content Placeholder 2"/>
          <p:cNvSpPr txBox="1">
            <a:spLocks/>
          </p:cNvSpPr>
          <p:nvPr/>
        </p:nvSpPr>
        <p:spPr>
          <a:xfrm>
            <a:off x="457200" y="1772816"/>
            <a:ext cx="8229600" cy="4752528"/>
          </a:xfrm>
          <a:prstGeom prst="rect">
            <a:avLst/>
          </a:prstGeom>
        </p:spPr>
        <p:txBody>
          <a:bodyPr anchor="t" anchorCtr="0">
            <a:normAutofit fontScale="92500" lnSpcReduction="10000"/>
          </a:bodyPr>
          <a:lstStyle>
            <a:lvl1pPr marL="0" indent="0" algn="r" rtl="1"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r" rtl="1"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r" rtl="1"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r" rtl="1"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he-IL" dirty="0">
                <a:latin typeface="David" pitchFamily="34" charset="-79"/>
                <a:cs typeface="David" pitchFamily="34" charset="-79"/>
              </a:rPr>
              <a:t>הלבנת הון היא עשיית פעולה ברכוש, לעתים באמצעות המערכת הפיננסית, במטרה להטמיע רכוש, שמקורו בפעילות עבריינית, בתוך רכוש הנושא אופי חוקי ותמים, תוך טשטוש מקורו הבלתי חוקי של הרכוש.</a:t>
            </a:r>
          </a:p>
          <a:p>
            <a:pPr algn="just"/>
            <a:r>
              <a:rPr lang="he-IL" dirty="0">
                <a:latin typeface="David" pitchFamily="34" charset="-79"/>
                <a:cs typeface="David" pitchFamily="34" charset="-79"/>
              </a:rPr>
              <a:t/>
            </a:r>
            <a:br>
              <a:rPr lang="he-IL" dirty="0">
                <a:latin typeface="David" pitchFamily="34" charset="-79"/>
                <a:cs typeface="David" pitchFamily="34" charset="-79"/>
              </a:rPr>
            </a:br>
            <a:r>
              <a:rPr lang="he-IL" dirty="0">
                <a:latin typeface="David" pitchFamily="34" charset="-79"/>
                <a:cs typeface="David" pitchFamily="34" charset="-79"/>
              </a:rPr>
              <a:t>שיטות הלבנת ההון הן רבות ומגוונות, אך המכנה המשותף של רובן הוא ניצול היעילות, המחשוב והגלובליזציה של המערכות הפיננסיות העולמיות לתהליך מובנה של שימוש במערכות אלה, לשם הפקדת כספים והעברתם ממקום למקום תוך הסוואת זהותם של בעלי הזכויות בהם ומקורם של הכספים. התהליך כולל, בין היתר, פעולות של "מיקום" כספים (לרוב מזומנים בסכומים גדולים) במערכת פיננסית לגיטימית באופן המטשטש טשטוש מרבי את מקורם האסור של הכספים ומקשה את איתורו. כן כולל התהליך פעולות פיננסיות לגיטימיות נוספות, כגון המרה, הפקדה, משיכה ועוד כאלה פעולות הנעשות בין גורמים הממוקמים במדינות שונות. הפעולות האמורות נעשות בדרך של "הטמעתו" של הרכוש במערכת הכלכלית הלגיטימית, כך שלא ניתן לשחזר את מקורו העברייני. </a:t>
            </a:r>
            <a:endParaRPr lang="en-US" dirty="0">
              <a:latin typeface="David" pitchFamily="34" charset="-79"/>
              <a:cs typeface="David" pitchFamily="34" charset="-79"/>
            </a:endParaRPr>
          </a:p>
          <a:p>
            <a:pPr algn="just"/>
            <a:endParaRPr lang="en-US" dirty="0">
              <a:latin typeface="David" pitchFamily="34" charset="-79"/>
              <a:cs typeface="David" pitchFamily="34" charset="-79"/>
            </a:endParaRPr>
          </a:p>
        </p:txBody>
      </p:sp>
    </p:spTree>
    <p:extLst>
      <p:ext uri="{BB962C8B-B14F-4D97-AF65-F5344CB8AC3E}">
        <p14:creationId xmlns:p14="http://schemas.microsoft.com/office/powerpoint/2010/main" val="38251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1362075"/>
          </a:xfrm>
        </p:spPr>
        <p:txBody>
          <a:bodyPr>
            <a:normAutofit/>
          </a:bodyPr>
          <a:lstStyle/>
          <a:p>
            <a:pPr algn="r"/>
            <a:r>
              <a:rPr lang="he-IL" sz="3600" b="1" dirty="0" smtClean="0"/>
              <a:t>תפיסת נכסים לצורך חילוט</a:t>
            </a:r>
            <a:endParaRPr lang="en-US" sz="3600" b="1" dirty="0"/>
          </a:p>
        </p:txBody>
      </p:sp>
      <p:sp>
        <p:nvSpPr>
          <p:cNvPr id="3" name="Text Placeholder 2"/>
          <p:cNvSpPr>
            <a:spLocks noGrp="1"/>
          </p:cNvSpPr>
          <p:nvPr>
            <p:ph type="body" idx="1"/>
          </p:nvPr>
        </p:nvSpPr>
        <p:spPr>
          <a:xfrm>
            <a:off x="722313" y="2060848"/>
            <a:ext cx="7772400" cy="3888432"/>
          </a:xfrm>
        </p:spPr>
        <p:txBody>
          <a:bodyPr>
            <a:normAutofit/>
          </a:bodyPr>
          <a:lstStyle/>
          <a:p>
            <a:r>
              <a:rPr lang="he-IL" b="1" dirty="0">
                <a:latin typeface="David" pitchFamily="34" charset="-79"/>
                <a:cs typeface="David" pitchFamily="34" charset="-79"/>
              </a:rPr>
              <a:t>מהו רכוש בר חילוט לפי חוק איסור הלבנת </a:t>
            </a:r>
            <a:r>
              <a:rPr lang="he-IL" b="1" dirty="0" smtClean="0">
                <a:latin typeface="David" pitchFamily="34" charset="-79"/>
                <a:cs typeface="David" pitchFamily="34" charset="-79"/>
              </a:rPr>
              <a:t>הון</a:t>
            </a:r>
          </a:p>
          <a:p>
            <a:pPr>
              <a:lnSpc>
                <a:spcPct val="90000"/>
              </a:lnSpc>
              <a:defRPr/>
            </a:pPr>
            <a:endParaRPr lang="he-IL" sz="2000" dirty="0" smtClean="0">
              <a:latin typeface="David" pitchFamily="34" charset="-79"/>
              <a:cs typeface="David" pitchFamily="34" charset="-79"/>
            </a:endParaRPr>
          </a:p>
          <a:p>
            <a:pPr>
              <a:lnSpc>
                <a:spcPct val="90000"/>
              </a:lnSpc>
              <a:defRPr/>
            </a:pPr>
            <a:r>
              <a:rPr lang="he-IL" sz="2000" dirty="0" smtClean="0">
                <a:latin typeface="David" pitchFamily="34" charset="-79"/>
                <a:cs typeface="David" pitchFamily="34" charset="-79"/>
              </a:rPr>
              <a:t>סעיף </a:t>
            </a:r>
            <a:r>
              <a:rPr lang="he-IL" sz="2000" dirty="0">
                <a:latin typeface="David" pitchFamily="34" charset="-79"/>
                <a:cs typeface="David" pitchFamily="34" charset="-79"/>
              </a:rPr>
              <a:t>21 לחוק: </a:t>
            </a:r>
          </a:p>
          <a:p>
            <a:pPr>
              <a:lnSpc>
                <a:spcPct val="90000"/>
              </a:lnSpc>
              <a:defRPr/>
            </a:pPr>
            <a:r>
              <a:rPr lang="he-IL" sz="2000" dirty="0">
                <a:latin typeface="David" pitchFamily="34" charset="-79"/>
                <a:cs typeface="David" pitchFamily="34" charset="-79"/>
              </a:rPr>
              <a:t>	הורשע אדם בעבירה לפי סעיפים 3 או 4, יצווה בית המשפט, זולת אם סבר שלא לעשות כן מנימוקים מיוחדים שיפרט, כי בנוסף על כל עונש יחולט רכוש מתוך רכושו של הנידון בשווי של רכוש שהוא:</a:t>
            </a:r>
          </a:p>
          <a:p>
            <a:pPr>
              <a:lnSpc>
                <a:spcPct val="90000"/>
              </a:lnSpc>
              <a:defRPr/>
            </a:pPr>
            <a:endParaRPr lang="he-IL" sz="2000" dirty="0">
              <a:latin typeface="David" pitchFamily="34" charset="-79"/>
              <a:cs typeface="David" pitchFamily="34" charset="-79"/>
            </a:endParaRPr>
          </a:p>
          <a:p>
            <a:pPr>
              <a:lnSpc>
                <a:spcPct val="90000"/>
              </a:lnSpc>
              <a:defRPr/>
            </a:pPr>
            <a:r>
              <a:rPr lang="he-IL" sz="2000" dirty="0">
                <a:latin typeface="David" pitchFamily="34" charset="-79"/>
                <a:cs typeface="David" pitchFamily="34" charset="-79"/>
              </a:rPr>
              <a:t>	(1) רכוש שנעברה בו עבירה, שימש או אפשר ביצועה.</a:t>
            </a:r>
          </a:p>
          <a:p>
            <a:pPr>
              <a:lnSpc>
                <a:spcPct val="90000"/>
              </a:lnSpc>
              <a:defRPr/>
            </a:pPr>
            <a:r>
              <a:rPr lang="he-IL" sz="2000" dirty="0">
                <a:latin typeface="David" pitchFamily="34" charset="-79"/>
                <a:cs typeface="David" pitchFamily="34" charset="-79"/>
              </a:rPr>
              <a:t>	(2) רכוש שהושג במישרין או בעקיפין כשכר עבירה או כתוצאה מביצוע </a:t>
            </a:r>
            <a:r>
              <a:rPr lang="he-IL" sz="2000" dirty="0" smtClean="0">
                <a:latin typeface="David" pitchFamily="34" charset="-79"/>
                <a:cs typeface="David" pitchFamily="34" charset="-79"/>
              </a:rPr>
              <a:t>		     עבירה</a:t>
            </a:r>
            <a:r>
              <a:rPr lang="he-IL" sz="2000" dirty="0">
                <a:latin typeface="David" pitchFamily="34" charset="-79"/>
                <a:cs typeface="David" pitchFamily="34" charset="-79"/>
              </a:rPr>
              <a:t>, או שיועד לכך.</a:t>
            </a:r>
            <a:endParaRPr lang="en-US" sz="2000" dirty="0">
              <a:latin typeface="David" pitchFamily="34" charset="-79"/>
              <a:cs typeface="David" pitchFamily="34" charset="-79"/>
            </a:endParaRPr>
          </a:p>
          <a:p>
            <a:endParaRPr lang="en-US" sz="2000"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6</a:t>
            </a:fld>
            <a:endParaRPr lang="he-IL"/>
          </a:p>
        </p:txBody>
      </p:sp>
    </p:spTree>
    <p:extLst>
      <p:ext uri="{BB962C8B-B14F-4D97-AF65-F5344CB8AC3E}">
        <p14:creationId xmlns:p14="http://schemas.microsoft.com/office/powerpoint/2010/main" val="16524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1362075"/>
          </a:xfrm>
        </p:spPr>
        <p:txBody>
          <a:bodyPr/>
          <a:lstStyle/>
          <a:p>
            <a:pPr algn="r"/>
            <a:r>
              <a:rPr lang="he-IL" dirty="0">
                <a:solidFill>
                  <a:schemeClr val="tx1">
                    <a:tint val="75000"/>
                  </a:schemeClr>
                </a:solidFill>
                <a:latin typeface="David" pitchFamily="34" charset="-79"/>
                <a:cs typeface="David" pitchFamily="34" charset="-79"/>
              </a:rPr>
              <a:t>מהו רכושו של הנידון?</a:t>
            </a:r>
            <a:endParaRPr lang="en-US" dirty="0"/>
          </a:p>
        </p:txBody>
      </p:sp>
      <p:sp>
        <p:nvSpPr>
          <p:cNvPr id="3" name="Text Placeholder 2"/>
          <p:cNvSpPr>
            <a:spLocks noGrp="1"/>
          </p:cNvSpPr>
          <p:nvPr>
            <p:ph type="body" idx="1"/>
          </p:nvPr>
        </p:nvSpPr>
        <p:spPr>
          <a:xfrm>
            <a:off x="722313" y="2060848"/>
            <a:ext cx="7772400" cy="4392488"/>
          </a:xfrm>
        </p:spPr>
        <p:txBody>
          <a:bodyPr/>
          <a:lstStyle/>
          <a:p>
            <a:pPr>
              <a:lnSpc>
                <a:spcPct val="150000"/>
              </a:lnSpc>
              <a:defRPr/>
            </a:pPr>
            <a:r>
              <a:rPr lang="he-IL" sz="2000" dirty="0">
                <a:latin typeface="David" pitchFamily="34" charset="-79"/>
                <a:cs typeface="David" pitchFamily="34" charset="-79"/>
              </a:rPr>
              <a:t>	</a:t>
            </a:r>
            <a:endParaRPr lang="he-IL" sz="2000" dirty="0" smtClean="0">
              <a:latin typeface="David" pitchFamily="34" charset="-79"/>
              <a:cs typeface="David" pitchFamily="34" charset="-79"/>
            </a:endParaRPr>
          </a:p>
          <a:p>
            <a:pPr>
              <a:lnSpc>
                <a:spcPct val="150000"/>
              </a:lnSpc>
              <a:defRPr/>
            </a:pPr>
            <a:r>
              <a:rPr lang="he-IL" sz="2000" dirty="0" smtClean="0">
                <a:latin typeface="David" pitchFamily="34" charset="-79"/>
                <a:cs typeface="David" pitchFamily="34" charset="-79"/>
              </a:rPr>
              <a:t> </a:t>
            </a:r>
            <a:r>
              <a:rPr lang="he-IL" sz="2000" dirty="0">
                <a:latin typeface="David" pitchFamily="34" charset="-79"/>
                <a:cs typeface="David" pitchFamily="34" charset="-79"/>
              </a:rPr>
              <a:t>כל רכוש שנמצא בחזקתו שליטתו או בחשבונו. (סעיף 21(ב))</a:t>
            </a:r>
          </a:p>
          <a:p>
            <a:pPr>
              <a:lnSpc>
                <a:spcPct val="150000"/>
              </a:lnSpc>
              <a:defRPr/>
            </a:pPr>
            <a:r>
              <a:rPr lang="he-IL" sz="2000" dirty="0">
                <a:latin typeface="David" pitchFamily="34" charset="-79"/>
                <a:cs typeface="David" pitchFamily="34" charset="-79"/>
              </a:rPr>
              <a:t>מתי ניתן לחלט מידי צד ג'? </a:t>
            </a:r>
          </a:p>
          <a:p>
            <a:pPr>
              <a:lnSpc>
                <a:spcPct val="150000"/>
              </a:lnSpc>
              <a:defRPr/>
            </a:pPr>
            <a:r>
              <a:rPr lang="he-IL" sz="2000" dirty="0">
                <a:latin typeface="David" pitchFamily="34" charset="-79"/>
                <a:cs typeface="David" pitchFamily="34" charset="-79"/>
              </a:rPr>
              <a:t>	ניתן לחלט רכוש מידי צד ג' איליו העביר הנידון רכוש ללא תמורה בתקופת ביצוע העבירות או אחריה, בתנאי שלא נמצא רכוש של הנידון למימוש צו החילוט במלואו. (סעיף 21(ג))</a:t>
            </a:r>
          </a:p>
          <a:p>
            <a:endParaRPr lang="en-US"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7</a:t>
            </a:fld>
            <a:endParaRPr lang="he-IL"/>
          </a:p>
        </p:txBody>
      </p:sp>
    </p:spTree>
    <p:extLst>
      <p:ext uri="{BB962C8B-B14F-4D97-AF65-F5344CB8AC3E}">
        <p14:creationId xmlns:p14="http://schemas.microsoft.com/office/powerpoint/2010/main" val="30224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362075"/>
          </a:xfrm>
        </p:spPr>
        <p:txBody>
          <a:bodyPr>
            <a:normAutofit/>
          </a:bodyPr>
          <a:lstStyle/>
          <a:p>
            <a:pPr algn="ctr"/>
            <a:r>
              <a:rPr lang="he-IL" sz="6600" dirty="0" smtClean="0"/>
              <a:t>תודה על ההקשבה!</a:t>
            </a:r>
            <a:endParaRPr lang="he-IL" sz="6600" dirty="0"/>
          </a:p>
        </p:txBody>
      </p:sp>
      <p:sp>
        <p:nvSpPr>
          <p:cNvPr id="4" name="Slide Number Placeholder 3"/>
          <p:cNvSpPr>
            <a:spLocks noGrp="1"/>
          </p:cNvSpPr>
          <p:nvPr>
            <p:ph type="sldNum" sz="quarter" idx="12"/>
          </p:nvPr>
        </p:nvSpPr>
        <p:spPr/>
        <p:txBody>
          <a:bodyPr/>
          <a:lstStyle/>
          <a:p>
            <a:fld id="{2A42E201-B469-4731-92D8-4320624D6E14}" type="slidenum">
              <a:rPr lang="he-IL" smtClean="0"/>
              <a:pPr/>
              <a:t>8</a:t>
            </a:fld>
            <a:endParaRPr lang="he-IL"/>
          </a:p>
        </p:txBody>
      </p:sp>
      <p:pic>
        <p:nvPicPr>
          <p:cNvPr id="5" name="Picture 4" descr="new logo (6)"/>
          <p:cNvPicPr/>
          <p:nvPr/>
        </p:nvPicPr>
        <p:blipFill>
          <a:blip r:embed="rId2" cstate="print"/>
          <a:srcRect/>
          <a:stretch>
            <a:fillRect/>
          </a:stretch>
        </p:blipFill>
        <p:spPr bwMode="auto">
          <a:xfrm>
            <a:off x="3275856" y="4077072"/>
            <a:ext cx="3312368" cy="1080120"/>
          </a:xfrm>
          <a:prstGeom prst="rect">
            <a:avLst/>
          </a:prstGeom>
          <a:noFill/>
          <a:ln w="9525">
            <a:noFill/>
            <a:miter lim="800000"/>
            <a:headEnd/>
            <a:tailEnd/>
          </a:ln>
        </p:spPr>
      </p:pic>
    </p:spTree>
    <p:extLst>
      <p:ext uri="{BB962C8B-B14F-4D97-AF65-F5344CB8AC3E}">
        <p14:creationId xmlns:p14="http://schemas.microsoft.com/office/powerpoint/2010/main" val="2282609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
      <a:dk1>
        <a:sysClr val="windowText" lastClr="000000"/>
      </a:dk1>
      <a:lt1>
        <a:sysClr val="window" lastClr="FFFFFF"/>
      </a:lt1>
      <a:dk2>
        <a:srgbClr val="696464"/>
      </a:dk2>
      <a:lt2>
        <a:srgbClr val="E9E5DC"/>
      </a:lt2>
      <a:accent1>
        <a:srgbClr val="FF33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2018</TotalTime>
  <Words>110</Words>
  <Application>Microsoft Office PowerPoint</Application>
  <PresentationFormat>On-screen Show (4:3)</PresentationFormat>
  <Paragraphs>47</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Equity</vt:lpstr>
      <vt:lpstr>Adobe Acrobat Document</vt:lpstr>
      <vt:lpstr>חקירה כלכלית פלילית והלבנת הון</vt:lpstr>
      <vt:lpstr>חקירה פלילית - כלכלית</vt:lpstr>
      <vt:lpstr>למה לצפות? </vt:lpstr>
      <vt:lpstr>חקירה כלכלית </vt:lpstr>
      <vt:lpstr>חוק איסור הלבנת הון</vt:lpstr>
      <vt:lpstr>תפיסת נכסים לצורך חילוט</vt:lpstr>
      <vt:lpstr>מהו רכושו של הנידון?</vt:lpstr>
      <vt:lpstr>תודה על ההקשבה!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tala</dc:creator>
  <cp:lastModifiedBy>Liat Bechor</cp:lastModifiedBy>
  <cp:revision>183</cp:revision>
  <dcterms:created xsi:type="dcterms:W3CDTF">2016-02-11T14:25:02Z</dcterms:created>
  <dcterms:modified xsi:type="dcterms:W3CDTF">2018-10-09T09:45:24Z</dcterms:modified>
</cp:coreProperties>
</file>