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8" r:id="rId3"/>
    <p:sldId id="262" r:id="rId4"/>
    <p:sldId id="261" r:id="rId5"/>
    <p:sldId id="270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023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675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165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531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34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699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15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9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179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90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99B1-E233-4786-A0DE-194D9403CA52}" type="datetimeFigureOut">
              <a:rPr lang="he-IL" smtClean="0"/>
              <a:t>כ"ב/אייר/תשע"ח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C8AB1-B876-4B52-B142-D2C5D4F9B17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159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" y="804"/>
            <a:ext cx="9142568" cy="6856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11" y="4904510"/>
            <a:ext cx="781006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/>
              <a:t>טיפים להתנהלות הדירקטוריון בעסקאות נדל"ן</a:t>
            </a:r>
            <a:endParaRPr lang="he-IL" sz="4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E36755-82ED-4E17-B557-1106EE8E5FF9}"/>
              </a:ext>
            </a:extLst>
          </p:cNvPr>
          <p:cNvSpPr txBox="1"/>
          <p:nvPr/>
        </p:nvSpPr>
        <p:spPr>
          <a:xfrm>
            <a:off x="2568634" y="4422371"/>
            <a:ext cx="39984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</a:rPr>
              <a:t>נדל"ן מניב ויזמי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8FB26-16A8-461E-B887-477D7AC09456}"/>
              </a:ext>
            </a:extLst>
          </p:cNvPr>
          <p:cNvSpPr txBox="1"/>
          <p:nvPr/>
        </p:nvSpPr>
        <p:spPr>
          <a:xfrm>
            <a:off x="2725411" y="6481016"/>
            <a:ext cx="407166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עו"ד נעם וייס – שותף וראש מחלקת הנדל"ן</a:t>
            </a:r>
          </a:p>
        </p:txBody>
      </p:sp>
    </p:spTree>
    <p:extLst>
      <p:ext uri="{BB962C8B-B14F-4D97-AF65-F5344CB8AC3E}">
        <p14:creationId xmlns:p14="http://schemas.microsoft.com/office/powerpoint/2010/main" val="160782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8789" y="1440331"/>
            <a:ext cx="45534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מי מתאים להיות שותף בפרויקט?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1974323"/>
            <a:ext cx="8147222" cy="49398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בתחילת הפרויקט נוצרה הזדמנות לשתף חברה שמעוניינת בחלק המסחרי</a:t>
            </a:r>
            <a:br>
              <a:rPr lang="en-US" dirty="0"/>
            </a:br>
            <a:r>
              <a:rPr lang="he-IL" dirty="0"/>
              <a:t>של הפרויקט, להפעלה עצמית.</a:t>
            </a:r>
          </a:p>
          <a:p>
            <a:pPr>
              <a:lnSpc>
                <a:spcPct val="150000"/>
              </a:lnSpc>
            </a:pPr>
            <a:r>
              <a:rPr lang="he-IL" b="1" u="sng" dirty="0"/>
              <a:t>יתרונות: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ניסיון, הון, קשרים.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שיקולי מיסוי – מס רכישה – מייקר את החלק המסחרי במכירה.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he-IL" b="1" u="sng" dirty="0"/>
              <a:t>חסרונות:</a:t>
            </a:r>
            <a:endParaRPr lang="en-US" b="1" u="sng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חשש שיפגע באפשרויות התכנון שלנו.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לגוף כזה יש רצון להגיע מהר מאוד להפעלת המרכז המסחרי. לנו יש תוכניות להרחבת הפרויקט, אשר לא עולות בקנה אחד עם השותף הפוטנציאלי (רכישת קרקעות סמוכות).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חשש מניגוד אינטרסים בהמשך הדרך.</a:t>
            </a:r>
          </a:p>
          <a:p>
            <a:pPr>
              <a:lnSpc>
                <a:spcPct val="150000"/>
              </a:lnSpc>
            </a:pPr>
            <a:r>
              <a:rPr lang="he-IL" b="1" dirty="0"/>
              <a:t>הוחלט לא לצרף את החברה.</a:t>
            </a:r>
            <a:endParaRPr lang="en-US" b="1" dirty="0"/>
          </a:p>
          <a:p>
            <a:r>
              <a:rPr lang="he-IL" dirty="0"/>
              <a:t>                       </a:t>
            </a:r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788" y="1406781"/>
            <a:ext cx="491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ניהול המשא ומתן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כסף זמין.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גוף מנהל קטן וקבלת החלטות מהירה.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מנהל עם סמכויות נרחבות שנהנה מאמון השותפים.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דיסקרטיות וערפל ביחס להתקדמות המו"מ בין המוכרים השונים.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יועצים זמינים במספר תחומים רלוונטיים (תכנון ובניה, דיירות מוגנת, מימון בנקאי, מקרקעין ועוד..).</a:t>
            </a:r>
            <a:endParaRPr lang="en-US" sz="2000" dirty="0"/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2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787" y="1406781"/>
            <a:ext cx="527878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>
                <a:solidFill>
                  <a:schemeClr val="bg1"/>
                </a:solidFill>
              </a:rPr>
              <a:t>קידום הפרויקט לאחר השלמת הרכישה</a:t>
            </a:r>
            <a:endParaRPr lang="he-IL" sz="2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19697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קידום התכנון מול הרשות המקומית.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מו"מ לרכישת קרקעות סמכות וכלואות.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/>
              <a:t>הכנות </a:t>
            </a:r>
            <a:r>
              <a:rPr lang="he-IL" sz="2000" dirty="0"/>
              <a:t>לבניה ושיווק. </a:t>
            </a:r>
            <a:endParaRPr lang="en-US" sz="2000" dirty="0"/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2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930" y="1236449"/>
            <a:ext cx="38466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Case Study</a:t>
            </a:r>
            <a:r>
              <a:rPr lang="he-IL" sz="3600" b="1" dirty="0">
                <a:solidFill>
                  <a:schemeClr val="bg1"/>
                </a:solidFill>
              </a:rPr>
              <a:t> – רקע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34932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נכס ייחודי ומעניין שנמצא בירושלים במקום מתחדש ומתפתח.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הזכויות בנכס הנרכש מורכבות מזכות בעלות בנפרד וזכות חכירה בנפרד.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קיימת אפשרות לרכוש</a:t>
            </a:r>
            <a:r>
              <a:rPr lang="en-US" dirty="0"/>
              <a:t> </a:t>
            </a:r>
            <a:r>
              <a:rPr lang="he-IL" dirty="0"/>
              <a:t>קרקעות סמוכות לנכס מרשויות המדינה (עמידר, רשות מקומית וכדומה).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בחלק ניכר מהנכס נמצאים דיירים מוגנים ובחלק אחר שוכרים חופשיים.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קיימת אפשרות לבניה של מרכז מסחרי ייחודי (לא "עוד קניון") וכן דירות יוקרתיות למגורים בסביבה ייחודית וציורית.</a:t>
            </a:r>
            <a:endParaRPr lang="en-US" dirty="0"/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1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930" y="1236449"/>
            <a:ext cx="38466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ראיה לרחוק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38671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הזדמנות לרכוש בעלות (כפוף לחכירה של 80 שנה) – בפועל, בשלב הראשוני, </a:t>
            </a:r>
            <a:br>
              <a:rPr lang="en-US" dirty="0"/>
            </a:br>
            <a:r>
              <a:rPr lang="he-IL" dirty="0"/>
              <a:t>הוחלט לא לרכוש את הבעלות.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היתרונות ברכישת זכות הבעלות: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יכולת לנצל את מירב זכויות הבניה – ספק אם כלולות בחכירה.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אי רכישת הבעלות מקשה על רישום בית משותף.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בפרויקט ארוך שנים החכירה תסתיים ויהיה צורך לחדשה תמורת כסף – התשלום יקטין את התשואה של הפרויקט.</a:t>
            </a:r>
          </a:p>
          <a:p>
            <a:pPr lvl="1">
              <a:lnSpc>
                <a:spcPct val="150000"/>
              </a:lnSpc>
            </a:pPr>
            <a:r>
              <a:rPr lang="he-I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בפועל – הבעלות נרכשה לאחר שנתיים במחיר גבוה מהמחיר שהוצע בשלב הראשוני (מחיר גבוה במאות אחוזים ). </a:t>
            </a:r>
          </a:p>
        </p:txBody>
      </p:sp>
    </p:spTree>
    <p:extLst>
      <p:ext uri="{BB962C8B-B14F-4D97-AF65-F5344CB8AC3E}">
        <p14:creationId xmlns:p14="http://schemas.microsoft.com/office/powerpoint/2010/main" val="99524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2823" y="1236449"/>
            <a:ext cx="45287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ראיה לרחוק - מסקנות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ניצול הזדמנות.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איתור חסמים או כשלים לביצוע הפרויקט בשלב מוקדם.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רווח של מאות אחוזים תוך שנתיים – למי שלוקח סיכון בכסף קטן יחסית (רכישת בעלות כפופה לחכירה).</a:t>
            </a:r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80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2823" y="1236449"/>
            <a:ext cx="452876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ראיה לרחוק - מסקנות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33085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/>
          </a:p>
          <a:p>
            <a:pPr marL="0" lvl="1" algn="ctr">
              <a:lnSpc>
                <a:spcPct val="150000"/>
              </a:lnSpc>
              <a:tabLst>
                <a:tab pos="0" algn="l"/>
              </a:tabLst>
            </a:pPr>
            <a:r>
              <a:rPr lang="he-IL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נקודה למחשבה: </a:t>
            </a:r>
            <a:r>
              <a:rPr lang="he-IL" sz="2000" b="1" u="sng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הצ"ח</a:t>
            </a:r>
            <a:r>
              <a:rPr lang="he-IL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רישום מקרקעין תלת ממדי </a:t>
            </a:r>
          </a:p>
          <a:p>
            <a:pPr marL="0" lvl="1">
              <a:lnSpc>
                <a:spcPct val="150000"/>
              </a:lnSpc>
              <a:tabLst>
                <a:tab pos="0" algn="l"/>
              </a:tabLst>
            </a:pPr>
            <a:r>
              <a:rPr lang="he-I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lvl="1">
              <a:lnSpc>
                <a:spcPct val="150000"/>
              </a:lnSpc>
              <a:tabLst>
                <a:tab pos="0" algn="l"/>
              </a:tabLst>
            </a:pPr>
            <a:r>
              <a:rPr lang="he-I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הבעלים יכול לחלק את הזכויות השונות בנכס ולמכור בכל שלב רק חלק מהנכס, בהתאם לחוק המתוכנן ביחס לפיצול זכויות בנכסים, כך שתהיה זכות נפרדת בקרקע, מתחת לקרקע ומעל הקרקע.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32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" y="0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930" y="1236449"/>
            <a:ext cx="384665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b="1" dirty="0">
                <a:solidFill>
                  <a:schemeClr val="bg1"/>
                </a:solidFill>
              </a:rPr>
              <a:t>אסטרטגיה של השקעה</a:t>
            </a:r>
            <a:endParaRPr lang="he-IL" sz="3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319" y="2241953"/>
            <a:ext cx="8147222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המתחם מאופיין ביתרונות וחסרונות רבים.</a:t>
            </a:r>
          </a:p>
          <a:p>
            <a:endParaRPr lang="he-IL" dirty="0"/>
          </a:p>
          <a:p>
            <a:r>
              <a:rPr lang="he-IL" b="1" u="sng" dirty="0"/>
              <a:t>יתרונות:</a:t>
            </a:r>
          </a:p>
          <a:p>
            <a:endParaRPr lang="he-IL" b="1" u="sng" dirty="0"/>
          </a:p>
          <a:p>
            <a:pPr marL="285750" indent="-285750" defTabSz="7985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מקום אטרקטיבי;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ייחודי;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מתפתח;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אפשרויות תכנון רבות;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שילוב של מגורים ומסחר;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אפשרות להרחיב את הפרויקט באמצעות רכישת חלקות סמכות.</a:t>
            </a:r>
          </a:p>
          <a:p>
            <a:endParaRPr lang="en-US" dirty="0"/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1318" y="1236449"/>
            <a:ext cx="439784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אסטרטגיה של השקעה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b="1" u="sng" dirty="0"/>
              <a:t>חסרונות:</a:t>
            </a:r>
            <a:r>
              <a:rPr lang="he-IL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אפשרויות התכנון מעוררות בעיות – </a:t>
            </a:r>
            <a:r>
              <a:rPr lang="he-IL" dirty="0" err="1"/>
              <a:t>תב"ע</a:t>
            </a:r>
            <a:r>
              <a:rPr lang="he-IL" dirty="0"/>
              <a:t> כללית מאוד;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שימור – עלויות כספיות גבוהות יותר;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דיירים מוגנים – עלויות פינוי לא ידועות;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חלקות כלואות שיש צורך לרכוש;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 חלקות סמוכות בבעלות גופים ציבוריים (עמידר, רשות מקומית) שצריך לרכוש.</a:t>
            </a:r>
            <a:endParaRPr lang="en-US" dirty="0"/>
          </a:p>
          <a:p>
            <a:r>
              <a:rPr lang="he-IL" dirty="0"/>
              <a:t>  </a:t>
            </a:r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4930" y="1236449"/>
            <a:ext cx="38466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chemeClr val="bg1"/>
                </a:solidFill>
              </a:rPr>
              <a:t>מסקנות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29560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מדובר בנכס עם אפשרויות רווח גבוהות, שלא פשוט לממש את הפוטנציאל</a:t>
            </a:r>
            <a:br>
              <a:rPr lang="en-US" dirty="0"/>
            </a:br>
            <a:r>
              <a:rPr lang="he-IL" dirty="0"/>
              <a:t>שבו. הבעיות החבויות בנכס מסננות רוכשים פוטנציאלים ומאפשרות לרכוש את </a:t>
            </a:r>
            <a:br>
              <a:rPr lang="en-US" dirty="0"/>
            </a:br>
            <a:r>
              <a:rPr lang="he-IL" dirty="0"/>
              <a:t>הנכס במחיר אטרקטיבי.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חברות או כל גוף אחר צריך לדעת ולתכנן מראש מה ציפיותיו ובהתאם לחפש את הנכס שעונה על הציפיות.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שונא סיכונים – הנכס לא מתאים עבורו.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מחפש רווח מהיר – לא מתאים – כאן צריך סבלנות.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0746" y="2026509"/>
            <a:ext cx="81472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accent6">
                    <a:lumMod val="50000"/>
                  </a:schemeClr>
                </a:solidFill>
              </a:rPr>
              <a:t>כותרת</a:t>
            </a:r>
            <a:endParaRPr lang="he-IL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803"/>
            <a:ext cx="9142571" cy="6856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3788" y="1406781"/>
            <a:ext cx="4917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chemeClr val="bg1"/>
                </a:solidFill>
              </a:rPr>
              <a:t>מי מתאים להיות שותף בפרויקט?</a:t>
            </a:r>
            <a:endParaRPr lang="he-IL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59" y="2090868"/>
            <a:ext cx="8147222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הון עצמי – מאות מיליונים.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קיים קושי ל"הרים" את הפרויקט באמצעות גוף אחד ולכן נדרשים מספר שותפים.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נדרש תכנון וליווי של בנק.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קבוצה </a:t>
            </a:r>
            <a:r>
              <a:rPr lang="he-IL" sz="2000" dirty="0" err="1"/>
              <a:t>הומגנית</a:t>
            </a:r>
            <a:r>
              <a:rPr lang="he-IL" sz="2000" dirty="0"/>
              <a:t> של משקיעים עם זהות אינטרסים (עד כמה שניתן). </a:t>
            </a:r>
            <a:endParaRPr lang="en-US" sz="2000" dirty="0"/>
          </a:p>
          <a:p>
            <a:endParaRPr lang="he-IL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693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435</Words>
  <Application>Microsoft Office PowerPoint</Application>
  <PresentationFormat>‫הצגה על המסך 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נועה שפילמן</dc:creator>
  <cp:lastModifiedBy>Noam Wiess</cp:lastModifiedBy>
  <cp:revision>63</cp:revision>
  <dcterms:created xsi:type="dcterms:W3CDTF">2017-06-22T09:42:25Z</dcterms:created>
  <dcterms:modified xsi:type="dcterms:W3CDTF">2018-05-07T12:26:24Z</dcterms:modified>
</cp:coreProperties>
</file>