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sldIdLst>
    <p:sldId id="371" r:id="rId2"/>
    <p:sldId id="311" r:id="rId3"/>
    <p:sldId id="273" r:id="rId4"/>
    <p:sldId id="373" r:id="rId5"/>
    <p:sldId id="406" r:id="rId6"/>
    <p:sldId id="271" r:id="rId7"/>
    <p:sldId id="399" r:id="rId8"/>
    <p:sldId id="411" r:id="rId9"/>
    <p:sldId id="412" r:id="rId10"/>
    <p:sldId id="314" r:id="rId11"/>
    <p:sldId id="383" r:id="rId12"/>
    <p:sldId id="385" r:id="rId13"/>
    <p:sldId id="289" r:id="rId14"/>
    <p:sldId id="413" r:id="rId15"/>
    <p:sldId id="387" r:id="rId16"/>
    <p:sldId id="389" r:id="rId17"/>
    <p:sldId id="390" r:id="rId18"/>
    <p:sldId id="277" r:id="rId19"/>
    <p:sldId id="391" r:id="rId20"/>
    <p:sldId id="392" r:id="rId21"/>
    <p:sldId id="393" r:id="rId22"/>
    <p:sldId id="394" r:id="rId23"/>
    <p:sldId id="395" r:id="rId24"/>
    <p:sldId id="372" r:id="rId25"/>
    <p:sldId id="407" r:id="rId26"/>
    <p:sldId id="408" r:id="rId27"/>
    <p:sldId id="409" r:id="rId28"/>
    <p:sldId id="410" r:id="rId29"/>
    <p:sldId id="400" r:id="rId30"/>
    <p:sldId id="401" r:id="rId31"/>
    <p:sldId id="402" r:id="rId32"/>
    <p:sldId id="403" r:id="rId33"/>
    <p:sldId id="405" r:id="rId3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CFD1"/>
    <a:srgbClr val="FBD1F5"/>
    <a:srgbClr val="EF9BD9"/>
    <a:srgbClr val="D4B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79826" autoAdjust="0"/>
  </p:normalViewPr>
  <p:slideViewPr>
    <p:cSldViewPr>
      <p:cViewPr>
        <p:scale>
          <a:sx n="50" d="100"/>
          <a:sy n="50" d="100"/>
        </p:scale>
        <p:origin x="-1842" y="-1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1" y="1"/>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1"/>
            <a:ext cx="2971800" cy="457200"/>
          </a:xfrm>
          <a:prstGeom prst="rect">
            <a:avLst/>
          </a:prstGeom>
        </p:spPr>
        <p:txBody>
          <a:bodyPr vert="horz" lIns="91440" tIns="45720" rIns="91440" bIns="45720" rtlCol="1"/>
          <a:lstStyle>
            <a:lvl1pPr algn="l">
              <a:defRPr sz="1200"/>
            </a:lvl1pPr>
          </a:lstStyle>
          <a:p>
            <a:fld id="{BA12C419-C0E7-4DD9-8230-CCFE9B94A0C3}" type="datetimeFigureOut">
              <a:rPr lang="he-IL" smtClean="0"/>
              <a:pPr/>
              <a:t>ח'/אייר/תשע"ח</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1" y="4343401"/>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1" y="8685214"/>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4"/>
            <a:ext cx="2971800" cy="457200"/>
          </a:xfrm>
          <a:prstGeom prst="rect">
            <a:avLst/>
          </a:prstGeom>
        </p:spPr>
        <p:txBody>
          <a:bodyPr vert="horz" lIns="91440" tIns="45720" rIns="91440" bIns="45720" rtlCol="1" anchor="b"/>
          <a:lstStyle>
            <a:lvl1pPr algn="l">
              <a:defRPr sz="1200"/>
            </a:lvl1pPr>
          </a:lstStyle>
          <a:p>
            <a:fld id="{2D100932-89D1-4D13-99C9-644E4D79DFA7}" type="slidenum">
              <a:rPr lang="he-IL" smtClean="0"/>
              <a:pPr/>
              <a:t>‹#›</a:t>
            </a:fld>
            <a:endParaRPr lang="he-IL"/>
          </a:p>
        </p:txBody>
      </p:sp>
    </p:spTree>
    <p:extLst>
      <p:ext uri="{BB962C8B-B14F-4D97-AF65-F5344CB8AC3E}">
        <p14:creationId xmlns:p14="http://schemas.microsoft.com/office/powerpoint/2010/main" val="9559772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D100932-89D1-4D13-99C9-644E4D79DFA7}" type="slidenum">
              <a:rPr lang="he-IL" smtClean="0"/>
              <a:pPr/>
              <a:t>1</a:t>
            </a:fld>
            <a:endParaRPr lang="he-IL"/>
          </a:p>
        </p:txBody>
      </p:sp>
    </p:spTree>
    <p:extLst>
      <p:ext uri="{BB962C8B-B14F-4D97-AF65-F5344CB8AC3E}">
        <p14:creationId xmlns:p14="http://schemas.microsoft.com/office/powerpoint/2010/main" val="2207714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smtClean="0"/>
              <a:t>רק כאשר קיימת הוראה מפורשת בתקנון</a:t>
            </a:r>
          </a:p>
        </p:txBody>
      </p:sp>
      <p:sp>
        <p:nvSpPr>
          <p:cNvPr id="4" name="מציין מיקום של מספר שקופית 3"/>
          <p:cNvSpPr>
            <a:spLocks noGrp="1"/>
          </p:cNvSpPr>
          <p:nvPr>
            <p:ph type="sldNum" sz="quarter" idx="10"/>
          </p:nvPr>
        </p:nvSpPr>
        <p:spPr/>
        <p:txBody>
          <a:bodyPr/>
          <a:lstStyle/>
          <a:p>
            <a:fld id="{CA717F8F-8808-4106-B33B-E1C8DD8E2EE8}" type="slidenum">
              <a:rPr lang="he-IL" smtClean="0"/>
              <a:pPr/>
              <a:t>10</a:t>
            </a:fld>
            <a:endParaRPr lang="he-IL"/>
          </a:p>
        </p:txBody>
      </p:sp>
    </p:spTree>
    <p:extLst>
      <p:ext uri="{BB962C8B-B14F-4D97-AF65-F5344CB8AC3E}">
        <p14:creationId xmlns:p14="http://schemas.microsoft.com/office/powerpoint/2010/main" val="3328697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a:buClr>
                <a:schemeClr val="tx1"/>
              </a:buClr>
            </a:pPr>
            <a:r>
              <a:rPr lang="he-IL" altLang="he-IL" sz="1200" b="1" dirty="0" smtClean="0">
                <a:solidFill>
                  <a:srgbClr val="663300"/>
                </a:solidFill>
                <a:cs typeface="+mn-cs"/>
              </a:rPr>
              <a:t>משהו מאוד נכון – כל</a:t>
            </a:r>
            <a:r>
              <a:rPr lang="he-IL" altLang="he-IL" sz="1200" b="1" baseline="0" dirty="0" smtClean="0">
                <a:solidFill>
                  <a:srgbClr val="663300"/>
                </a:solidFill>
                <a:cs typeface="+mn-cs"/>
              </a:rPr>
              <a:t> עוד אתם פועלים בתום לב אני מאפשר לכם לפעול בשקט ולקחת סיכונים עסקיים לטובת החברה</a:t>
            </a:r>
            <a:endParaRPr lang="he-IL" altLang="he-IL" sz="1200" b="1" dirty="0" smtClean="0">
              <a:solidFill>
                <a:srgbClr val="663300"/>
              </a:solidFill>
              <a:cs typeface="+mn-cs"/>
            </a:endParaRPr>
          </a:p>
          <a:p>
            <a:pPr algn="just">
              <a:buClr>
                <a:schemeClr val="tx1"/>
              </a:buClr>
            </a:pPr>
            <a:r>
              <a:rPr lang="he-IL" altLang="he-IL" sz="1200" b="1" dirty="0" smtClean="0">
                <a:solidFill>
                  <a:srgbClr val="663300"/>
                </a:solidFill>
                <a:cs typeface="+mn-cs"/>
              </a:rPr>
              <a:t>הגנה חשובה מפני תביעות של החברה ובעיקר מפני תביעות נגזרות.</a:t>
            </a:r>
          </a:p>
          <a:p>
            <a:pPr algn="just">
              <a:buClr>
                <a:schemeClr val="tx1"/>
              </a:buClr>
            </a:pPr>
            <a:r>
              <a:rPr lang="he-IL" altLang="he-IL" sz="1200" b="1" dirty="0" smtClean="0">
                <a:solidFill>
                  <a:srgbClr val="663300"/>
                </a:solidFill>
                <a:cs typeface="+mn-cs"/>
              </a:rPr>
              <a:t>תביעות נגזרות הן הסיכון העיקרי- הייצוגיות החדשות</a:t>
            </a:r>
          </a:p>
          <a:p>
            <a:pPr algn="just">
              <a:buClr>
                <a:schemeClr val="tx1"/>
              </a:buClr>
            </a:pPr>
            <a:r>
              <a:rPr lang="he-IL" altLang="he-IL" sz="1200" b="1" dirty="0" err="1" smtClean="0">
                <a:solidFill>
                  <a:srgbClr val="663300"/>
                </a:solidFill>
                <a:cs typeface="+mn-cs"/>
              </a:rPr>
              <a:t>אנטרופי</a:t>
            </a:r>
            <a:r>
              <a:rPr lang="he-IL" altLang="he-IL" sz="1200" b="1" dirty="0" smtClean="0">
                <a:solidFill>
                  <a:srgbClr val="663300"/>
                </a:solidFill>
                <a:cs typeface="+mn-cs"/>
              </a:rPr>
              <a:t> </a:t>
            </a:r>
            <a:r>
              <a:rPr lang="he-IL" altLang="he-IL" sz="1200" b="1" dirty="0" err="1" smtClean="0">
                <a:solidFill>
                  <a:srgbClr val="663300"/>
                </a:solidFill>
                <a:cs typeface="+mn-cs"/>
              </a:rPr>
              <a:t>זיגזגה</a:t>
            </a:r>
            <a:r>
              <a:rPr lang="he-IL" altLang="he-IL" sz="1200" b="1" dirty="0" smtClean="0">
                <a:solidFill>
                  <a:srgbClr val="663300"/>
                </a:solidFill>
                <a:cs typeface="+mn-cs"/>
              </a:rPr>
              <a:t> – פעם הייתה באופן גורף נגד כי טענה שזו</a:t>
            </a:r>
            <a:r>
              <a:rPr lang="he-IL" altLang="he-IL" sz="1200" b="1" baseline="0" dirty="0" smtClean="0">
                <a:solidFill>
                  <a:srgbClr val="663300"/>
                </a:solidFill>
                <a:cs typeface="+mn-cs"/>
              </a:rPr>
              <a:t> פגיעה בסטנדרט ממשל תאגידי, אח"כ סייגה את זה, היום מקשה.</a:t>
            </a:r>
            <a:endParaRPr lang="he-IL" altLang="he-IL" sz="1200" b="1" dirty="0" smtClean="0">
              <a:solidFill>
                <a:srgbClr val="663300"/>
              </a:solidFill>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379B6EF5-C731-4B0E-BEEE-BCC00989F37C}" type="slidenum">
              <a:rPr lang="he-IL" smtClean="0"/>
              <a:t>11</a:t>
            </a:fld>
            <a:endParaRPr lang="he-IL"/>
          </a:p>
        </p:txBody>
      </p:sp>
    </p:spTree>
    <p:extLst>
      <p:ext uri="{BB962C8B-B14F-4D97-AF65-F5344CB8AC3E}">
        <p14:creationId xmlns:p14="http://schemas.microsoft.com/office/powerpoint/2010/main" val="2739181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79B6EF5-C731-4B0E-BEEE-BCC00989F37C}" type="slidenum">
              <a:rPr lang="he-IL" smtClean="0"/>
              <a:t>12</a:t>
            </a:fld>
            <a:endParaRPr lang="he-IL"/>
          </a:p>
        </p:txBody>
      </p:sp>
    </p:spTree>
    <p:extLst>
      <p:ext uri="{BB962C8B-B14F-4D97-AF65-F5344CB8AC3E}">
        <p14:creationId xmlns:p14="http://schemas.microsoft.com/office/powerpoint/2010/main" val="2739181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smtClean="0"/>
              <a:t>קיימות הוראות בחוק בגין מה ניתן לפטור, לשפות ולבטח. לא ניכנס לחדודים.</a:t>
            </a:r>
          </a:p>
          <a:p>
            <a:r>
              <a:rPr lang="he-IL" baseline="0" dirty="0" smtClean="0"/>
              <a:t>חשוב להדגיש את יתרונות הביטוח:</a:t>
            </a:r>
          </a:p>
          <a:p>
            <a:endParaRPr lang="he-IL" baseline="0" dirty="0" smtClean="0"/>
          </a:p>
          <a:p>
            <a:r>
              <a:rPr lang="he-IL" baseline="0" dirty="0" smtClean="0"/>
              <a:t>נושאים שאינם ברי ביטוח:</a:t>
            </a:r>
          </a:p>
          <a:p>
            <a:r>
              <a:rPr lang="he-IL" baseline="0" dirty="0" smtClean="0"/>
              <a:t>הפרת חובת אמונים שאינה בתום לב.</a:t>
            </a:r>
          </a:p>
          <a:p>
            <a:r>
              <a:rPr lang="he-IL" baseline="0" dirty="0" smtClean="0"/>
              <a:t>הפרת חובת זהירות שנעשתה בכוונה או בפזיזות (למעט אם נעשתה ברשלנות בלבד) .</a:t>
            </a:r>
          </a:p>
          <a:p>
            <a:r>
              <a:rPr lang="he-IL" baseline="0" dirty="0" smtClean="0"/>
              <a:t>פעולה מתוך כוונה להפיק רווח אישי שלא כדין.</a:t>
            </a:r>
          </a:p>
          <a:p>
            <a:r>
              <a:rPr lang="he-IL" baseline="0" dirty="0" smtClean="0"/>
              <a:t>קנס או כופר.</a:t>
            </a:r>
          </a:p>
          <a:p>
            <a:endParaRPr lang="he-IL" baseline="0" dirty="0" smtClean="0"/>
          </a:p>
        </p:txBody>
      </p:sp>
      <p:sp>
        <p:nvSpPr>
          <p:cNvPr id="4" name="מציין מיקום של מספר שקופית 3"/>
          <p:cNvSpPr>
            <a:spLocks noGrp="1"/>
          </p:cNvSpPr>
          <p:nvPr>
            <p:ph type="sldNum" sz="quarter" idx="10"/>
          </p:nvPr>
        </p:nvSpPr>
        <p:spPr/>
        <p:txBody>
          <a:bodyPr/>
          <a:lstStyle/>
          <a:p>
            <a:fld id="{CA717F8F-8808-4106-B33B-E1C8DD8E2EE8}" type="slidenum">
              <a:rPr lang="he-IL" smtClean="0"/>
              <a:pPr/>
              <a:t>13</a:t>
            </a:fld>
            <a:endParaRPr lang="he-IL"/>
          </a:p>
        </p:txBody>
      </p:sp>
    </p:spTree>
    <p:extLst>
      <p:ext uri="{BB962C8B-B14F-4D97-AF65-F5344CB8AC3E}">
        <p14:creationId xmlns:p14="http://schemas.microsoft.com/office/powerpoint/2010/main" val="3328697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smtClean="0"/>
              <a:t>קיימות הוראות בחוק בגין מה ניתן לפטור, לשפות ולבטח. לא ניכנס לחדודים.</a:t>
            </a:r>
          </a:p>
          <a:p>
            <a:r>
              <a:rPr lang="he-IL" baseline="0" dirty="0" smtClean="0"/>
              <a:t>חשוב להדגיש את יתרונות הביטוח:</a:t>
            </a:r>
          </a:p>
          <a:p>
            <a:endParaRPr lang="he-IL" baseline="0" dirty="0" smtClean="0"/>
          </a:p>
          <a:p>
            <a:r>
              <a:rPr lang="he-IL" baseline="0" dirty="0" smtClean="0"/>
              <a:t>נושאים שאינם ברי ביטוח:</a:t>
            </a:r>
          </a:p>
          <a:p>
            <a:r>
              <a:rPr lang="he-IL" baseline="0" dirty="0" smtClean="0"/>
              <a:t>הפרת חובת אמונים שאינה בתום לב.</a:t>
            </a:r>
          </a:p>
          <a:p>
            <a:r>
              <a:rPr lang="he-IL" baseline="0" dirty="0" smtClean="0"/>
              <a:t>הפרת חובת זהירות שנעשתה בכוונה או בפזיזות (למעט אם נעשתה ברשלנות בלבד) .</a:t>
            </a:r>
          </a:p>
          <a:p>
            <a:r>
              <a:rPr lang="he-IL" baseline="0" dirty="0" smtClean="0"/>
              <a:t>פעולה מתוך כוונה להפיק רווח אישי שלא כדין.</a:t>
            </a:r>
          </a:p>
          <a:p>
            <a:r>
              <a:rPr lang="he-IL" baseline="0" dirty="0" smtClean="0"/>
              <a:t>קנס או כופר.</a:t>
            </a:r>
          </a:p>
          <a:p>
            <a:endParaRPr lang="he-IL" baseline="0" dirty="0" smtClean="0"/>
          </a:p>
        </p:txBody>
      </p:sp>
      <p:sp>
        <p:nvSpPr>
          <p:cNvPr id="4" name="מציין מיקום של מספר שקופית 3"/>
          <p:cNvSpPr>
            <a:spLocks noGrp="1"/>
          </p:cNvSpPr>
          <p:nvPr>
            <p:ph type="sldNum" sz="quarter" idx="10"/>
          </p:nvPr>
        </p:nvSpPr>
        <p:spPr/>
        <p:txBody>
          <a:bodyPr/>
          <a:lstStyle/>
          <a:p>
            <a:fld id="{CA717F8F-8808-4106-B33B-E1C8DD8E2EE8}" type="slidenum">
              <a:rPr lang="he-IL" smtClean="0"/>
              <a:pPr/>
              <a:t>14</a:t>
            </a:fld>
            <a:endParaRPr lang="he-IL"/>
          </a:p>
        </p:txBody>
      </p:sp>
    </p:spTree>
    <p:extLst>
      <p:ext uri="{BB962C8B-B14F-4D97-AF65-F5344CB8AC3E}">
        <p14:creationId xmlns:p14="http://schemas.microsoft.com/office/powerpoint/2010/main" val="3328697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79B6EF5-C731-4B0E-BEEE-BCC00989F37C}" type="slidenum">
              <a:rPr lang="he-IL" smtClean="0"/>
              <a:t>15</a:t>
            </a:fld>
            <a:endParaRPr lang="he-IL"/>
          </a:p>
        </p:txBody>
      </p:sp>
    </p:spTree>
    <p:extLst>
      <p:ext uri="{BB962C8B-B14F-4D97-AF65-F5344CB8AC3E}">
        <p14:creationId xmlns:p14="http://schemas.microsoft.com/office/powerpoint/2010/main" val="2739181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79B6EF5-C731-4B0E-BEEE-BCC00989F37C}" type="slidenum">
              <a:rPr lang="he-IL" smtClean="0"/>
              <a:t>16</a:t>
            </a:fld>
            <a:endParaRPr lang="he-IL"/>
          </a:p>
        </p:txBody>
      </p:sp>
    </p:spTree>
    <p:extLst>
      <p:ext uri="{BB962C8B-B14F-4D97-AF65-F5344CB8AC3E}">
        <p14:creationId xmlns:p14="http://schemas.microsoft.com/office/powerpoint/2010/main" val="2739181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79B6EF5-C731-4B0E-BEEE-BCC00989F37C}" type="slidenum">
              <a:rPr lang="he-IL" smtClean="0"/>
              <a:t>17</a:t>
            </a:fld>
            <a:endParaRPr lang="he-IL"/>
          </a:p>
        </p:txBody>
      </p:sp>
    </p:spTree>
    <p:extLst>
      <p:ext uri="{BB962C8B-B14F-4D97-AF65-F5344CB8AC3E}">
        <p14:creationId xmlns:p14="http://schemas.microsoft.com/office/powerpoint/2010/main" val="2739181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smtClean="0"/>
              <a:t>בסיס הכיסוי - בסיס תביעה </a:t>
            </a:r>
            <a:r>
              <a:rPr lang="en-US" baseline="0" dirty="0" smtClean="0"/>
              <a:t>claims made</a:t>
            </a:r>
            <a:r>
              <a:rPr lang="he-IL" baseline="0" dirty="0" smtClean="0"/>
              <a:t>. תנאים מקובלים:</a:t>
            </a:r>
          </a:p>
          <a:p>
            <a:pPr marL="171450" indent="-171450">
              <a:buFont typeface="Arial" pitchFamily="34" charset="0"/>
              <a:buChar char="•"/>
            </a:pPr>
            <a:r>
              <a:rPr lang="he-IL" baseline="0" dirty="0" smtClean="0"/>
              <a:t>התביעה הוגשה בתקופת הביטוח (הגדרה רחבה של תביעה- כולל מכתב דרישה, חקירה).</a:t>
            </a:r>
          </a:p>
          <a:p>
            <a:pPr marL="171450" indent="-171450">
              <a:buFont typeface="Arial" pitchFamily="34" charset="0"/>
              <a:buChar char="•"/>
            </a:pPr>
            <a:r>
              <a:rPr lang="he-IL" baseline="0" dirty="0" smtClean="0"/>
              <a:t>הרשלנות ארעה בתקופה הרטרואקטיבית </a:t>
            </a:r>
          </a:p>
          <a:p>
            <a:pPr marL="171450" indent="-171450">
              <a:buFont typeface="Arial" pitchFamily="34" charset="0"/>
              <a:buChar char="•"/>
            </a:pPr>
            <a:r>
              <a:rPr lang="he-IL" baseline="0" dirty="0" smtClean="0"/>
              <a:t>לא </a:t>
            </a:r>
            <a:r>
              <a:rPr lang="he-IL" baseline="0" dirty="0" err="1" smtClean="0"/>
              <a:t>היתה</a:t>
            </a:r>
            <a:r>
              <a:rPr lang="he-IL" baseline="0" dirty="0" smtClean="0"/>
              <a:t> למבוטח ידיעה מוקדמת על נסיבות שעלולות להביא לתביעה נגדו</a:t>
            </a:r>
          </a:p>
          <a:p>
            <a:pPr marL="171450" indent="-171450">
              <a:buFont typeface="Arial" pitchFamily="34" charset="0"/>
              <a:buChar char="•"/>
            </a:pPr>
            <a:r>
              <a:rPr lang="he-IL" baseline="0" dirty="0" smtClean="0"/>
              <a:t>הודעה על התביעה נמסרה למבטח בתקופת הביטוח</a:t>
            </a:r>
          </a:p>
          <a:p>
            <a:endParaRPr lang="he-IL" baseline="0" dirty="0" smtClean="0"/>
          </a:p>
        </p:txBody>
      </p:sp>
      <p:sp>
        <p:nvSpPr>
          <p:cNvPr id="4" name="מציין מיקום של מספר שקופית 3"/>
          <p:cNvSpPr>
            <a:spLocks noGrp="1"/>
          </p:cNvSpPr>
          <p:nvPr>
            <p:ph type="sldNum" sz="quarter" idx="10"/>
          </p:nvPr>
        </p:nvSpPr>
        <p:spPr/>
        <p:txBody>
          <a:bodyPr/>
          <a:lstStyle/>
          <a:p>
            <a:fld id="{CA717F8F-8808-4106-B33B-E1C8DD8E2EE8}" type="slidenum">
              <a:rPr lang="he-IL" smtClean="0"/>
              <a:pPr/>
              <a:t>18</a:t>
            </a:fld>
            <a:endParaRPr lang="he-IL"/>
          </a:p>
        </p:txBody>
      </p:sp>
    </p:spTree>
    <p:extLst>
      <p:ext uri="{BB962C8B-B14F-4D97-AF65-F5344CB8AC3E}">
        <p14:creationId xmlns:p14="http://schemas.microsoft.com/office/powerpoint/2010/main" val="3328697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79B6EF5-C731-4B0E-BEEE-BCC00989F37C}" type="slidenum">
              <a:rPr lang="he-IL" smtClean="0"/>
              <a:t>19</a:t>
            </a:fld>
            <a:endParaRPr lang="he-IL"/>
          </a:p>
        </p:txBody>
      </p:sp>
    </p:spTree>
    <p:extLst>
      <p:ext uri="{BB962C8B-B14F-4D97-AF65-F5344CB8AC3E}">
        <p14:creationId xmlns:p14="http://schemas.microsoft.com/office/powerpoint/2010/main" val="273918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CA717F8F-8808-4106-B33B-E1C8DD8E2EE8}" type="slidenum">
              <a:rPr lang="he-IL" smtClean="0"/>
              <a:pPr/>
              <a:t>2</a:t>
            </a:fld>
            <a:endParaRPr lang="he-IL"/>
          </a:p>
        </p:txBody>
      </p:sp>
    </p:spTree>
    <p:extLst>
      <p:ext uri="{BB962C8B-B14F-4D97-AF65-F5344CB8AC3E}">
        <p14:creationId xmlns:p14="http://schemas.microsoft.com/office/powerpoint/2010/main" val="3328697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he-IL" sz="1200" b="1" dirty="0" err="1" smtClean="0">
                <a:solidFill>
                  <a:srgbClr val="663300"/>
                </a:solidFill>
                <a:cs typeface="+mn-cs"/>
              </a:rPr>
              <a:t>טרנזאקציה</a:t>
            </a:r>
            <a:r>
              <a:rPr lang="he-IL" altLang="he-IL" sz="1200" b="1" dirty="0" smtClean="0">
                <a:solidFill>
                  <a:srgbClr val="663300"/>
                </a:solidFill>
                <a:cs typeface="+mn-cs"/>
              </a:rPr>
              <a:t>- דוגמא </a:t>
            </a:r>
            <a:r>
              <a:rPr lang="en-US" altLang="he-IL" sz="1200" b="1" dirty="0" smtClean="0">
                <a:solidFill>
                  <a:srgbClr val="663300"/>
                </a:solidFill>
                <a:cs typeface="+mn-cs"/>
              </a:rPr>
              <a:t>IDB</a:t>
            </a:r>
          </a:p>
          <a:p>
            <a:endParaRPr lang="he-IL" dirty="0"/>
          </a:p>
        </p:txBody>
      </p:sp>
      <p:sp>
        <p:nvSpPr>
          <p:cNvPr id="4" name="מציין מיקום של מספר שקופית 3"/>
          <p:cNvSpPr>
            <a:spLocks noGrp="1"/>
          </p:cNvSpPr>
          <p:nvPr>
            <p:ph type="sldNum" sz="quarter" idx="10"/>
          </p:nvPr>
        </p:nvSpPr>
        <p:spPr/>
        <p:txBody>
          <a:bodyPr/>
          <a:lstStyle/>
          <a:p>
            <a:fld id="{379B6EF5-C731-4B0E-BEEE-BCC00989F37C}" type="slidenum">
              <a:rPr lang="he-IL" smtClean="0"/>
              <a:t>20</a:t>
            </a:fld>
            <a:endParaRPr lang="he-IL"/>
          </a:p>
        </p:txBody>
      </p:sp>
    </p:spTree>
    <p:extLst>
      <p:ext uri="{BB962C8B-B14F-4D97-AF65-F5344CB8AC3E}">
        <p14:creationId xmlns:p14="http://schemas.microsoft.com/office/powerpoint/2010/main" val="2739181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he-IL" sz="1200" b="1" dirty="0" smtClean="0">
                <a:solidFill>
                  <a:srgbClr val="663300"/>
                </a:solidFill>
                <a:cs typeface="+mn-cs"/>
              </a:rPr>
              <a:t>חלק מהסייגים לביטוח קבועים בחוק עצמו. דוגמת</a:t>
            </a:r>
            <a:r>
              <a:rPr lang="he-IL" altLang="he-IL" sz="1200" b="1" baseline="0" dirty="0" smtClean="0">
                <a:solidFill>
                  <a:srgbClr val="663300"/>
                </a:solidFill>
                <a:cs typeface="+mn-cs"/>
              </a:rPr>
              <a:t> סעיף 263 לחוק הקובע מה אסור לבטח.</a:t>
            </a:r>
          </a:p>
          <a:p>
            <a:pPr marL="0" marR="0" indent="0" algn="r" defTabSz="914400" rtl="1" eaLnBrk="1" fontAlgn="auto" latinLnBrk="0" hangingPunct="1">
              <a:lnSpc>
                <a:spcPct val="100000"/>
              </a:lnSpc>
              <a:spcBef>
                <a:spcPts val="0"/>
              </a:spcBef>
              <a:spcAft>
                <a:spcPts val="0"/>
              </a:spcAft>
              <a:buClrTx/>
              <a:buSzTx/>
              <a:buFontTx/>
              <a:buNone/>
              <a:tabLst/>
              <a:defRPr/>
            </a:pPr>
            <a:endParaRPr lang="he-IL" altLang="he-IL" sz="1200" b="1" baseline="0" dirty="0" smtClean="0">
              <a:solidFill>
                <a:srgbClr val="663300"/>
              </a:solidFill>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he-IL" sz="1200" b="1" baseline="0" dirty="0" smtClean="0">
                <a:solidFill>
                  <a:srgbClr val="663300"/>
                </a:solidFill>
                <a:cs typeface="+mn-cs"/>
              </a:rPr>
              <a:t>דוגמאות: </a:t>
            </a:r>
            <a:r>
              <a:rPr lang="he-IL" altLang="he-IL" sz="1200" b="1" baseline="0" dirty="0" err="1" smtClean="0">
                <a:solidFill>
                  <a:srgbClr val="663300"/>
                </a:solidFill>
                <a:cs typeface="+mn-cs"/>
              </a:rPr>
              <a:t>גזילת</a:t>
            </a:r>
            <a:r>
              <a:rPr lang="he-IL" altLang="he-IL" sz="1200" b="1" baseline="0" dirty="0" smtClean="0">
                <a:solidFill>
                  <a:srgbClr val="663300"/>
                </a:solidFill>
                <a:cs typeface="+mn-cs"/>
              </a:rPr>
              <a:t> הזדמנויות עסקיות של החברה.</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he-IL" sz="1200" b="1" baseline="0" dirty="0" smtClean="0">
                <a:solidFill>
                  <a:srgbClr val="663300"/>
                </a:solidFill>
                <a:cs typeface="+mn-cs"/>
              </a:rPr>
              <a:t>חבות המוטלת על מבוטח במסגרת הליך פלילי.</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he-IL" sz="1200" b="1" baseline="0" dirty="0" smtClean="0">
                <a:solidFill>
                  <a:srgbClr val="663300"/>
                </a:solidFill>
                <a:cs typeface="+mn-cs"/>
              </a:rPr>
              <a:t>עיצום המוטל במסגרת הועדה לחיוב אישי.</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he-IL" sz="1200" b="1" baseline="0" dirty="0" smtClean="0">
                <a:solidFill>
                  <a:srgbClr val="663300"/>
                </a:solidFill>
                <a:cs typeface="+mn-cs"/>
              </a:rPr>
              <a:t>השבה של כספים שנושא המשרה קיבל שלא כדין.</a:t>
            </a:r>
            <a:endParaRPr lang="he-IL" altLang="he-IL" sz="1200" b="1" dirty="0" smtClean="0">
              <a:solidFill>
                <a:srgbClr val="663300"/>
              </a:solidFill>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altLang="he-IL" sz="1200" b="1" dirty="0" smtClean="0">
              <a:solidFill>
                <a:srgbClr val="663300"/>
              </a:solidFill>
              <a:cs typeface="+mn-cs"/>
            </a:endParaRPr>
          </a:p>
        </p:txBody>
      </p:sp>
      <p:sp>
        <p:nvSpPr>
          <p:cNvPr id="4" name="מציין מיקום של מספר שקופית 3"/>
          <p:cNvSpPr>
            <a:spLocks noGrp="1"/>
          </p:cNvSpPr>
          <p:nvPr>
            <p:ph type="sldNum" sz="quarter" idx="10"/>
          </p:nvPr>
        </p:nvSpPr>
        <p:spPr/>
        <p:txBody>
          <a:bodyPr/>
          <a:lstStyle/>
          <a:p>
            <a:fld id="{379B6EF5-C731-4B0E-BEEE-BCC00989F37C}" type="slidenum">
              <a:rPr lang="he-IL" smtClean="0"/>
              <a:t>21</a:t>
            </a:fld>
            <a:endParaRPr lang="he-IL"/>
          </a:p>
        </p:txBody>
      </p:sp>
    </p:spTree>
    <p:extLst>
      <p:ext uri="{BB962C8B-B14F-4D97-AF65-F5344CB8AC3E}">
        <p14:creationId xmlns:p14="http://schemas.microsoft.com/office/powerpoint/2010/main" val="2739181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he-IL" sz="1200" b="1" dirty="0" smtClean="0">
                <a:solidFill>
                  <a:srgbClr val="663300"/>
                </a:solidFill>
                <a:cs typeface="+mn-cs"/>
              </a:rPr>
              <a:t>בכל הנוגע</a:t>
            </a:r>
            <a:r>
              <a:rPr lang="he-IL" altLang="he-IL" sz="1200" b="1" baseline="0" dirty="0" smtClean="0">
                <a:solidFill>
                  <a:srgbClr val="663300"/>
                </a:solidFill>
                <a:cs typeface="+mn-cs"/>
              </a:rPr>
              <a:t> לחריג מבוטח נגד מבוטח חשוב לציין שלא מדובר בחריג מוחלט ויש בחריג זה רשימה די ארוכה של סייגים </a:t>
            </a:r>
            <a:r>
              <a:rPr lang="he-IL" altLang="he-IL" sz="1200" b="1" baseline="0" dirty="0" err="1" smtClean="0">
                <a:solidFill>
                  <a:srgbClr val="663300"/>
                </a:solidFill>
                <a:cs typeface="+mn-cs"/>
              </a:rPr>
              <a:t>שבהתקיימם</a:t>
            </a:r>
            <a:r>
              <a:rPr lang="he-IL" altLang="he-IL" sz="1200" b="1" baseline="0" dirty="0" smtClean="0">
                <a:solidFill>
                  <a:srgbClr val="663300"/>
                </a:solidFill>
                <a:cs typeface="+mn-cs"/>
              </a:rPr>
              <a:t>, לא יחול החריג. לדוגמא- תביעה של נושא משרה לשעבר, תביעת עבודה, מפרק שנכנס בנעלי החברה, בעלי מניות שנכנס בנעלי החברה וכדומה.</a:t>
            </a:r>
            <a:endParaRPr lang="he-IL" altLang="he-IL" sz="1200" b="1" dirty="0" smtClean="0">
              <a:solidFill>
                <a:srgbClr val="663300"/>
              </a:solidFill>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altLang="he-IL" sz="1200" b="1" dirty="0" smtClean="0">
              <a:solidFill>
                <a:srgbClr val="663300"/>
              </a:solidFill>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altLang="he-IL" sz="1200" b="1" dirty="0" smtClean="0">
              <a:solidFill>
                <a:srgbClr val="663300"/>
              </a:solidFill>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altLang="he-IL" sz="1200" b="1" dirty="0" err="1" smtClean="0">
                <a:solidFill>
                  <a:srgbClr val="663300"/>
                </a:solidFill>
                <a:cs typeface="+mn-cs"/>
              </a:rPr>
              <a:t>טרנזאקציה</a:t>
            </a:r>
            <a:r>
              <a:rPr lang="he-IL" altLang="he-IL" sz="1200" b="1" dirty="0" smtClean="0">
                <a:solidFill>
                  <a:srgbClr val="663300"/>
                </a:solidFill>
                <a:cs typeface="+mn-cs"/>
              </a:rPr>
              <a:t>- דוגמא </a:t>
            </a:r>
            <a:r>
              <a:rPr lang="en-US" altLang="he-IL" sz="1200" b="1" dirty="0" smtClean="0">
                <a:solidFill>
                  <a:srgbClr val="663300"/>
                </a:solidFill>
                <a:cs typeface="+mn-cs"/>
              </a:rPr>
              <a:t>IDB</a:t>
            </a:r>
          </a:p>
          <a:p>
            <a:r>
              <a:rPr lang="he-IL" dirty="0" smtClean="0"/>
              <a:t>ולא ניתן לרכוש תקופת גילוי אחרי </a:t>
            </a:r>
            <a:r>
              <a:rPr lang="he-IL" dirty="0" err="1" smtClean="0"/>
              <a:t>טרנזאקציה</a:t>
            </a:r>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2D100932-89D1-4D13-99C9-644E4D79DFA7}" type="slidenum">
              <a:rPr lang="he-IL" smtClean="0"/>
              <a:pPr/>
              <a:t>22</a:t>
            </a:fld>
            <a:endParaRPr lang="he-IL"/>
          </a:p>
        </p:txBody>
      </p:sp>
    </p:spTree>
    <p:extLst>
      <p:ext uri="{BB962C8B-B14F-4D97-AF65-F5344CB8AC3E}">
        <p14:creationId xmlns:p14="http://schemas.microsoft.com/office/powerpoint/2010/main" val="2868063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altLang="he-IL" sz="1200" b="1" dirty="0" err="1" smtClean="0">
                <a:solidFill>
                  <a:srgbClr val="663300"/>
                </a:solidFill>
                <a:cs typeface="+mn-cs"/>
              </a:rPr>
              <a:t>טרנזאקציה</a:t>
            </a:r>
            <a:r>
              <a:rPr lang="he-IL" altLang="he-IL" sz="1200" b="1" dirty="0" smtClean="0">
                <a:solidFill>
                  <a:srgbClr val="663300"/>
                </a:solidFill>
                <a:cs typeface="+mn-cs"/>
              </a:rPr>
              <a:t>- דוגמא </a:t>
            </a:r>
            <a:r>
              <a:rPr lang="en-US" altLang="he-IL" sz="1200" b="1" dirty="0" smtClean="0">
                <a:solidFill>
                  <a:srgbClr val="663300"/>
                </a:solidFill>
                <a:cs typeface="+mn-cs"/>
              </a:rPr>
              <a:t>IDB</a:t>
            </a:r>
          </a:p>
          <a:p>
            <a:r>
              <a:rPr lang="he-IL" dirty="0" smtClean="0"/>
              <a:t>ולא ניתן לרכוש תקופת גילוי אחרי </a:t>
            </a:r>
            <a:r>
              <a:rPr lang="he-IL" smtClean="0"/>
              <a:t>טרנזאקציה</a:t>
            </a:r>
            <a:endParaRPr lang="he-IL" dirty="0"/>
          </a:p>
        </p:txBody>
      </p:sp>
      <p:sp>
        <p:nvSpPr>
          <p:cNvPr id="4" name="מציין מיקום של מספר שקופית 3"/>
          <p:cNvSpPr>
            <a:spLocks noGrp="1"/>
          </p:cNvSpPr>
          <p:nvPr>
            <p:ph type="sldNum" sz="quarter" idx="10"/>
          </p:nvPr>
        </p:nvSpPr>
        <p:spPr/>
        <p:txBody>
          <a:bodyPr/>
          <a:lstStyle/>
          <a:p>
            <a:fld id="{379B6EF5-C731-4B0E-BEEE-BCC00989F37C}" type="slidenum">
              <a:rPr lang="he-IL" smtClean="0"/>
              <a:t>23</a:t>
            </a:fld>
            <a:endParaRPr lang="he-IL"/>
          </a:p>
        </p:txBody>
      </p:sp>
    </p:spTree>
    <p:extLst>
      <p:ext uri="{BB962C8B-B14F-4D97-AF65-F5344CB8AC3E}">
        <p14:creationId xmlns:p14="http://schemas.microsoft.com/office/powerpoint/2010/main" val="2739181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D100932-89D1-4D13-99C9-644E4D79DFA7}" type="slidenum">
              <a:rPr lang="he-IL" smtClean="0"/>
              <a:pPr/>
              <a:t>24</a:t>
            </a:fld>
            <a:endParaRPr lang="he-IL"/>
          </a:p>
        </p:txBody>
      </p:sp>
    </p:spTree>
    <p:extLst>
      <p:ext uri="{BB962C8B-B14F-4D97-AF65-F5344CB8AC3E}">
        <p14:creationId xmlns:p14="http://schemas.microsoft.com/office/powerpoint/2010/main" val="1104672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CA717F8F-8808-4106-B33B-E1C8DD8E2EE8}" type="slidenum">
              <a:rPr lang="he-IL" smtClean="0"/>
              <a:pPr/>
              <a:t>25</a:t>
            </a:fld>
            <a:endParaRPr lang="he-IL"/>
          </a:p>
        </p:txBody>
      </p:sp>
    </p:spTree>
    <p:extLst>
      <p:ext uri="{BB962C8B-B14F-4D97-AF65-F5344CB8AC3E}">
        <p14:creationId xmlns:p14="http://schemas.microsoft.com/office/powerpoint/2010/main" val="3328697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דוגמא-</a:t>
            </a:r>
            <a:r>
              <a:rPr lang="he-IL" baseline="0" dirty="0" smtClean="0"/>
              <a:t> במקרה זה עובד של החברה הואשם כי קשר </a:t>
            </a:r>
            <a:r>
              <a:rPr lang="he-IL" baseline="0" dirty="0" err="1" smtClean="0"/>
              <a:t>קשר</a:t>
            </a:r>
            <a:r>
              <a:rPr lang="he-IL" baseline="0" dirty="0" smtClean="0"/>
              <a:t> עם חברות אחרות לצורך הסדר כובל. מנכ"ל החברה הואשם, בין היתר, בשל העדר פיקוח על העובד.</a:t>
            </a:r>
            <a:endParaRPr lang="he-IL" dirty="0"/>
          </a:p>
        </p:txBody>
      </p:sp>
      <p:sp>
        <p:nvSpPr>
          <p:cNvPr id="4" name="מציין מיקום של מספר שקופית 3"/>
          <p:cNvSpPr>
            <a:spLocks noGrp="1"/>
          </p:cNvSpPr>
          <p:nvPr>
            <p:ph type="sldNum" sz="quarter" idx="10"/>
          </p:nvPr>
        </p:nvSpPr>
        <p:spPr/>
        <p:txBody>
          <a:bodyPr/>
          <a:lstStyle/>
          <a:p>
            <a:fld id="{2D100932-89D1-4D13-99C9-644E4D79DFA7}" type="slidenum">
              <a:rPr lang="he-IL" smtClean="0"/>
              <a:pPr/>
              <a:t>26</a:t>
            </a:fld>
            <a:endParaRPr lang="he-IL"/>
          </a:p>
        </p:txBody>
      </p:sp>
    </p:spTree>
    <p:extLst>
      <p:ext uri="{BB962C8B-B14F-4D97-AF65-F5344CB8AC3E}">
        <p14:creationId xmlns:p14="http://schemas.microsoft.com/office/powerpoint/2010/main" val="2948888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דוגמא לסעיף 19- רשת סופרים החליטה לתת זיכוי כספי של 3 שקלים עבור כל מיכל משקה ואת היתר בתצורה של זיכוי בסניפים. בהקשר זה הסופר קיבל חוות דעת משפטית לפיה החוק אינו קובע באיזו צורה צריך להתבצע הזיכוי בגין</a:t>
            </a:r>
            <a:r>
              <a:rPr lang="he-IL" baseline="0" dirty="0" smtClean="0"/>
              <a:t> </a:t>
            </a:r>
            <a:r>
              <a:rPr lang="he-IL" dirty="0" smtClean="0"/>
              <a:t>מיכל המשקה. כתב אישום בעניין זה הוגש נגד רשת הסופרים וכן</a:t>
            </a:r>
            <a:r>
              <a:rPr lang="he-IL" baseline="0" dirty="0" smtClean="0"/>
              <a:t> נגד המנכ"ל בגין סעיף 19 לחוק- העדר פיקוח.</a:t>
            </a:r>
          </a:p>
          <a:p>
            <a:endParaRPr lang="he-IL" baseline="0" dirty="0" smtClean="0"/>
          </a:p>
          <a:p>
            <a:r>
              <a:rPr lang="he-IL" baseline="0" dirty="0" smtClean="0"/>
              <a:t>דוגמא לסעיף 10- נושא חם עכשיו בקשר להעסקת עובדים זרים. חברה בעלת סניפים רבים העסיקה חברת קבלן של כוח אדם לצורך שירותי ניקיון. חברת הקבלן העסיקה עובדים זרים ללא רישיון עבודה. כתב אישום הוגש נגד החברה ונגד מנהלים שונים בה בגין העסקת עובדים ללא רישיון. זאת חרף העובדה שחברת הקבלן היא זו שהעסיקה את העובדים הזרים והן העובדה שהחברה היא זו שנקשרה בהסכם לביצוע עבודות הניקיון ועדיין גם המנהלים חשופים </a:t>
            </a:r>
            <a:r>
              <a:rPr lang="he-IL" baseline="0" dirty="0" err="1" smtClean="0"/>
              <a:t>לאישומים</a:t>
            </a:r>
            <a:r>
              <a:rPr lang="he-IL" baseline="0" dirty="0" smtClean="0"/>
              <a:t> פליליים.</a:t>
            </a:r>
          </a:p>
          <a:p>
            <a:endParaRPr lang="he-IL" baseline="0" dirty="0" smtClean="0"/>
          </a:p>
          <a:p>
            <a:r>
              <a:rPr lang="he-IL" baseline="0" dirty="0" smtClean="0"/>
              <a:t>ביחס לסעיף 11- החוק קובע כי במקרה של זיהום על ידי החברה ו/או מי מעובדיה, קיימת חזקה על נושא המשרה כי הפר את חובתו לפקח. </a:t>
            </a:r>
            <a:endParaRPr lang="he-IL" dirty="0"/>
          </a:p>
        </p:txBody>
      </p:sp>
      <p:sp>
        <p:nvSpPr>
          <p:cNvPr id="4" name="מציין מיקום של מספר שקופית 3"/>
          <p:cNvSpPr>
            <a:spLocks noGrp="1"/>
          </p:cNvSpPr>
          <p:nvPr>
            <p:ph type="sldNum" sz="quarter" idx="10"/>
          </p:nvPr>
        </p:nvSpPr>
        <p:spPr/>
        <p:txBody>
          <a:bodyPr/>
          <a:lstStyle/>
          <a:p>
            <a:fld id="{2D100932-89D1-4D13-99C9-644E4D79DFA7}" type="slidenum">
              <a:rPr lang="he-IL" smtClean="0"/>
              <a:pPr/>
              <a:t>27</a:t>
            </a:fld>
            <a:endParaRPr lang="he-IL"/>
          </a:p>
        </p:txBody>
      </p:sp>
    </p:spTree>
    <p:extLst>
      <p:ext uri="{BB962C8B-B14F-4D97-AF65-F5344CB8AC3E}">
        <p14:creationId xmlns:p14="http://schemas.microsoft.com/office/powerpoint/2010/main" val="255907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ביחס לתובענות הנגזרות- זה תלוי איזה עיתון אתה מעדיף לקרוא. אם אתה אוהד של דה מרקר תוכל לקרוא כי בשנים האחרונות</a:t>
            </a:r>
            <a:r>
              <a:rPr lang="he-IL" baseline="0" dirty="0" smtClean="0"/>
              <a:t> חלה עלייה חדה במספר התביעות הנגזרות שהגישו בעלי מניות נגד נושאי משרה ודירקטורים בחברות הציבוריות (כתבה מיום 23.1.18). </a:t>
            </a:r>
          </a:p>
          <a:p>
            <a:r>
              <a:rPr lang="he-IL" baseline="0" dirty="0" smtClean="0"/>
              <a:t>לעומת זאת מי שקורא את </a:t>
            </a:r>
            <a:r>
              <a:rPr lang="he-IL" baseline="0" dirty="0" err="1" smtClean="0"/>
              <a:t>כלכליסט</a:t>
            </a:r>
            <a:r>
              <a:rPr lang="he-IL" baseline="0" dirty="0" smtClean="0"/>
              <a:t> בטח קרא כי החל משנה 2015 חלה ירידה חדה במספר התובענות הנגזרות וזאת בשל משנה זהירות שנוקטים הדירקטורים בעידן פוסט פרשות, </a:t>
            </a:r>
            <a:r>
              <a:rPr lang="he-IL" baseline="0" dirty="0" err="1" smtClean="0"/>
              <a:t>איי.די</a:t>
            </a:r>
            <a:r>
              <a:rPr lang="he-IL" baseline="0" dirty="0" smtClean="0"/>
              <a:t>. בי, כיל, בזק, בנק לאומי (כתבה מיום 13.2.18).</a:t>
            </a:r>
          </a:p>
          <a:p>
            <a:r>
              <a:rPr lang="he-IL" baseline="0" dirty="0" smtClean="0"/>
              <a:t>בכל מקרה לא משנה איזה עיתון אתה קורא, חשוב לדעת כי בהתאם למחקר שפרסמה הקליניקה לשוק ההון במרכז הבינתחומי במאי 2017 הרי  ש- 70% מהתביעות הנגזרות מוכרעות לטובת התובעים. כמו כן, מדובר בתביעות בהן נפסקים הוצאות משמעותיות לתובעים, לרבות שכרי טרחה למייצגים (משנת 2010 ועד למועד פרסום המחקר- בתי המשפט פסקו 19 מיליון ₪ רק בגין שכר טרחה למייצגים).</a:t>
            </a:r>
          </a:p>
          <a:p>
            <a:endParaRPr lang="he-IL" baseline="0" dirty="0" smtClean="0"/>
          </a:p>
          <a:p>
            <a:r>
              <a:rPr lang="he-IL" baseline="0" dirty="0" smtClean="0"/>
              <a:t>הפרקטיקה שהייתה נהוגה לרוב הייתה מינוי ועדה בלתי תלויה על ידי החברה שבודקת את התנהלות החברה ונושאי המשרה וממליצה במידת הצורך גם על פשרה. עם זאת לאחרונה בית המשפט החלו לכרסם בפרקטיקה זו. כך בפרשת כיל לא התיר בית המשפט את הגשת ממצאיה של הועדה הבלתי תלוי בטענה כי חוות דעת זו תסרבל את ההליך השיפוטי וכי אין בה צורך </a:t>
            </a:r>
            <a:r>
              <a:rPr lang="he-IL" baseline="0" dirty="0" err="1" smtClean="0"/>
              <a:t>אמיתי</a:t>
            </a:r>
            <a:r>
              <a:rPr lang="he-IL" baseline="0" dirty="0" smtClean="0"/>
              <a:t>.</a:t>
            </a:r>
          </a:p>
          <a:p>
            <a:endParaRPr lang="he-IL" baseline="0" dirty="0" smtClean="0"/>
          </a:p>
          <a:p>
            <a:endParaRPr lang="he-IL" baseline="0" dirty="0" smtClean="0"/>
          </a:p>
          <a:p>
            <a:endParaRPr lang="he-IL" dirty="0"/>
          </a:p>
        </p:txBody>
      </p:sp>
      <p:sp>
        <p:nvSpPr>
          <p:cNvPr id="4" name="מציין מיקום של מספר שקופית 3"/>
          <p:cNvSpPr>
            <a:spLocks noGrp="1"/>
          </p:cNvSpPr>
          <p:nvPr>
            <p:ph type="sldNum" sz="quarter" idx="10"/>
          </p:nvPr>
        </p:nvSpPr>
        <p:spPr/>
        <p:txBody>
          <a:bodyPr/>
          <a:lstStyle/>
          <a:p>
            <a:fld id="{2D100932-89D1-4D13-99C9-644E4D79DFA7}" type="slidenum">
              <a:rPr lang="he-IL" smtClean="0"/>
              <a:pPr/>
              <a:t>28</a:t>
            </a:fld>
            <a:endParaRPr lang="he-IL"/>
          </a:p>
        </p:txBody>
      </p:sp>
    </p:spTree>
    <p:extLst>
      <p:ext uri="{BB962C8B-B14F-4D97-AF65-F5344CB8AC3E}">
        <p14:creationId xmlns:p14="http://schemas.microsoft.com/office/powerpoint/2010/main" val="725138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CA717F8F-8808-4106-B33B-E1C8DD8E2EE8}" type="slidenum">
              <a:rPr lang="he-IL" smtClean="0"/>
              <a:pPr/>
              <a:t>29</a:t>
            </a:fld>
            <a:endParaRPr lang="he-IL"/>
          </a:p>
        </p:txBody>
      </p:sp>
    </p:spTree>
    <p:extLst>
      <p:ext uri="{BB962C8B-B14F-4D97-AF65-F5344CB8AC3E}">
        <p14:creationId xmlns:p14="http://schemas.microsoft.com/office/powerpoint/2010/main" val="332869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smtClean="0">
                <a:cs typeface="+mn-cs"/>
              </a:rPr>
              <a:t>היה זה בעקבות פסק דין מהפכני שניתן על ידי בית המשפט העליון של </a:t>
            </a:r>
            <a:r>
              <a:rPr lang="he-IL" baseline="0" dirty="0" err="1" smtClean="0">
                <a:cs typeface="+mn-cs"/>
              </a:rPr>
              <a:t>דלאוור</a:t>
            </a:r>
            <a:r>
              <a:rPr lang="he-IL" baseline="0" dirty="0" smtClean="0">
                <a:cs typeface="+mn-cs"/>
              </a:rPr>
              <a:t> בארה"ב, שהטיל אחריות אישית על דירקטורים בחברה ציבורית בעילה כי התרשלו בקבלת החלטה הקשורה בניסיון השתלטות על החברה בה הם כיהנו. </a:t>
            </a:r>
          </a:p>
          <a:p>
            <a:r>
              <a:rPr lang="he-IL" baseline="0" dirty="0" smtClean="0">
                <a:cs typeface="+mn-cs"/>
              </a:rPr>
              <a:t>עילת הרשלנות הייתה כי הדירקטורים לא בחנו את כל ההיבטים הנחוצים לקבלת ההחלטה, לא התייעצו די עם יועצים וכי הקדישו לנושא חשוב שכזה רק שעתיים של דיונים, בעוד שהנושא הצדיק דיון מקיף יותר</a:t>
            </a:r>
          </a:p>
          <a:p>
            <a:endParaRPr lang="he-IL" baseline="0" dirty="0" smtClean="0">
              <a:cs typeface="+mn-cs"/>
            </a:endParaRPr>
          </a:p>
        </p:txBody>
      </p:sp>
      <p:sp>
        <p:nvSpPr>
          <p:cNvPr id="4" name="מציין מיקום של מספר שקופית 3"/>
          <p:cNvSpPr>
            <a:spLocks noGrp="1"/>
          </p:cNvSpPr>
          <p:nvPr>
            <p:ph type="sldNum" sz="quarter" idx="10"/>
          </p:nvPr>
        </p:nvSpPr>
        <p:spPr/>
        <p:txBody>
          <a:bodyPr/>
          <a:lstStyle/>
          <a:p>
            <a:fld id="{CA717F8F-8808-4106-B33B-E1C8DD8E2EE8}" type="slidenum">
              <a:rPr lang="he-IL" smtClean="0"/>
              <a:pPr/>
              <a:t>3</a:t>
            </a:fld>
            <a:endParaRPr lang="he-IL"/>
          </a:p>
        </p:txBody>
      </p:sp>
    </p:spTree>
    <p:extLst>
      <p:ext uri="{BB962C8B-B14F-4D97-AF65-F5344CB8AC3E}">
        <p14:creationId xmlns:p14="http://schemas.microsoft.com/office/powerpoint/2010/main" val="3328697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בנק צפון אמריקה – תחילתה הפרשה זו בשנת 1985 כשמונה לבנק מנהל מורשה מטעם בנק ישראל. לאחר תפיסת</a:t>
            </a:r>
          </a:p>
          <a:p>
            <a:r>
              <a:rPr lang="he-IL" dirty="0" smtClean="0"/>
              <a:t>הבנק נתגלו מעשי מרמה וזיוף שנעשו בידי מנהלי הבנק (חברי המנהלה) לפני מינוי המנהל המורשה.</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smtClean="0"/>
              <a:t>בפרשה התברר שמרבית הדירקטורים בבנק העניקו ייפוי כוח לדירקטורים בודדים שניהלו בפועל את הבנק.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smtClean="0"/>
              <a:t>בית המשפט המחוזי קבע שיש משמעות לתבונה קיבוצית או במילים אחרות יש משמעות לקיום דיון רציני, </a:t>
            </a:r>
            <a:r>
              <a:rPr lang="he-IL" sz="1200" dirty="0" err="1" smtClean="0"/>
              <a:t>אמיתי</a:t>
            </a:r>
            <a:r>
              <a:rPr lang="he-IL" sz="1200" dirty="0" smtClean="0"/>
              <a:t> ונכון בישיבת דירקטוריון בכדי להגיע להחלטות הטובות ביותר עבור החברה.</a:t>
            </a:r>
          </a:p>
          <a:p>
            <a:r>
              <a:rPr lang="he-IL" dirty="0" smtClean="0"/>
              <a:t>בית המשפט המחוזי קיבל את התביעה ופסק שהדירקטורים לא עמדו בסטנדרט ההתנהגות הנדרש מדירקטור סביר</a:t>
            </a:r>
          </a:p>
          <a:p>
            <a:r>
              <a:rPr lang="he-IL" dirty="0" smtClean="0"/>
              <a:t>והתרשלו במילוי תפקידם. התנהגות זו באה לביטוי, בין היתר, בחוסר המעש מצד הדירקטורים אשר יצר אווירה של הפקרות בבנק, </a:t>
            </a:r>
          </a:p>
          <a:p>
            <a:r>
              <a:rPr lang="he-IL" dirty="0" err="1" smtClean="0"/>
              <a:t>ואיפשר</a:t>
            </a:r>
            <a:r>
              <a:rPr lang="he-IL" dirty="0" smtClean="0"/>
              <a:t> למנהלים למעול בכספי הבנק. </a:t>
            </a:r>
          </a:p>
          <a:p>
            <a:r>
              <a:rPr lang="he-IL" dirty="0" smtClean="0"/>
              <a:t>בפסק-הדין בערעור שהוגש לעליון, חוזר בית</a:t>
            </a:r>
            <a:r>
              <a:rPr lang="he-IL" baseline="0" dirty="0" smtClean="0"/>
              <a:t> המשפט העליון</a:t>
            </a:r>
            <a:r>
              <a:rPr lang="he-IL" dirty="0" smtClean="0"/>
              <a:t> ומדגיש את חשיבות החובות שחלות על דירקטורים בחברה</a:t>
            </a:r>
          </a:p>
          <a:p>
            <a:r>
              <a:rPr lang="he-IL" dirty="0" smtClean="0"/>
              <a:t>ומאמץ את פסק-הדין של בית המשפט המחוזי. (פסה"ד בעליון</a:t>
            </a:r>
            <a:r>
              <a:rPr lang="he-IL" baseline="0" dirty="0" smtClean="0"/>
              <a:t> ניתן רק במאי 2003)</a:t>
            </a:r>
            <a:endParaRPr lang="he-IL" dirty="0" smtClean="0"/>
          </a:p>
          <a:p>
            <a:endParaRPr lang="he-IL" dirty="0" smtClean="0"/>
          </a:p>
        </p:txBody>
      </p:sp>
      <p:sp>
        <p:nvSpPr>
          <p:cNvPr id="4" name="מציין מיקום של מספר שקופית 3"/>
          <p:cNvSpPr>
            <a:spLocks noGrp="1"/>
          </p:cNvSpPr>
          <p:nvPr>
            <p:ph type="sldNum" sz="quarter" idx="10"/>
          </p:nvPr>
        </p:nvSpPr>
        <p:spPr/>
        <p:txBody>
          <a:bodyPr/>
          <a:lstStyle/>
          <a:p>
            <a:fld id="{CA717F8F-8808-4106-B33B-E1C8DD8E2EE8}" type="slidenum">
              <a:rPr lang="he-IL" smtClean="0"/>
              <a:pPr/>
              <a:t>30</a:t>
            </a:fld>
            <a:endParaRPr lang="he-IL"/>
          </a:p>
        </p:txBody>
      </p:sp>
    </p:spTree>
    <p:extLst>
      <p:ext uri="{BB962C8B-B14F-4D97-AF65-F5344CB8AC3E}">
        <p14:creationId xmlns:p14="http://schemas.microsoft.com/office/powerpoint/2010/main" val="3328697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smtClean="0"/>
              <a:t>פלד גבעוני – </a:t>
            </a:r>
            <a:r>
              <a:rPr lang="he-IL" sz="1200" b="0" dirty="0" smtClean="0"/>
              <a:t>קריסת קבוצת חברות ציבוריות שהותירו חובת בסך 800 מ' ₪.</a:t>
            </a:r>
          </a:p>
          <a:p>
            <a:r>
              <a:rPr lang="he-IL" sz="1200" b="0" dirty="0" smtClean="0"/>
              <a:t>שלושה </a:t>
            </a:r>
            <a:r>
              <a:rPr lang="he-IL" sz="1200" b="0" dirty="0" err="1" smtClean="0"/>
              <a:t>דח"צים</a:t>
            </a:r>
            <a:r>
              <a:rPr lang="he-IL" sz="1200" b="0" dirty="0" smtClean="0"/>
              <a:t> הואשמו שלא נקטו באמצעים סבירים למניעת עבירה. 3 </a:t>
            </a:r>
            <a:r>
              <a:rPr lang="he-IL" sz="1200" b="0" dirty="0" err="1" smtClean="0"/>
              <a:t>הדח"צים</a:t>
            </a:r>
            <a:r>
              <a:rPr lang="he-IL" sz="1200" b="0" dirty="0" smtClean="0"/>
              <a:t> לא היו בעלי רקע וידע מתאים.</a:t>
            </a:r>
          </a:p>
          <a:p>
            <a:r>
              <a:rPr lang="he-IL" b="0" baseline="0" dirty="0" smtClean="0"/>
              <a:t>השופט ביקש להעביר "מסר צלול ובהיר: ידע כל דירקטור כי יכול הוא לכהן רק אם הוא ניחן בכישורים המתאימים. </a:t>
            </a:r>
          </a:p>
          <a:p>
            <a:r>
              <a:rPr lang="he-IL" b="0" baseline="0" dirty="0" smtClean="0"/>
              <a:t>כהונתו איננה פרס עבור שירותים שנתן בעבר, איננה גמול על נאמנות למאן דהוא או היכרות </a:t>
            </a:r>
            <a:r>
              <a:rPr lang="he-IL" b="0" baseline="0" dirty="0" err="1" smtClean="0"/>
              <a:t>עימו</a:t>
            </a:r>
            <a:r>
              <a:rPr lang="he-IL" b="0" baseline="0" dirty="0" smtClean="0"/>
              <a:t> ואף איננה לצורך התנסות בתחום חדש או זר לו.</a:t>
            </a:r>
          </a:p>
          <a:p>
            <a:r>
              <a:rPr lang="he-IL" b="0" baseline="0" dirty="0" smtClean="0"/>
              <a:t>וגם זאת עליו לדעת: אם יפעל שלא כדירקטור סביר הוא עלול לתת את הדין בגין תקלות שיגרום."</a:t>
            </a:r>
          </a:p>
          <a:p>
            <a:endParaRPr lang="he-IL" b="0" baseline="0" dirty="0" smtClean="0"/>
          </a:p>
          <a:p>
            <a:r>
              <a:rPr lang="he-IL" sz="1200" b="1" dirty="0" err="1" smtClean="0">
                <a:solidFill>
                  <a:srgbClr val="FF0000"/>
                </a:solidFill>
              </a:rPr>
              <a:t>בז"ן</a:t>
            </a:r>
            <a:r>
              <a:rPr lang="he-IL" sz="1200" b="1" dirty="0" smtClean="0">
                <a:solidFill>
                  <a:srgbClr val="FF0000"/>
                </a:solidFill>
              </a:rPr>
              <a:t> - </a:t>
            </a:r>
            <a:r>
              <a:rPr lang="he-IL" sz="1200" dirty="0" smtClean="0"/>
              <a:t>כתב אישום חמור הוגש באוגוסט 2013 נגד </a:t>
            </a:r>
            <a:r>
              <a:rPr lang="he-IL" sz="1200" dirty="0" err="1" smtClean="0"/>
              <a:t>בז"ן</a:t>
            </a:r>
            <a:r>
              <a:rPr lang="he-IL" sz="1200" dirty="0" smtClean="0"/>
              <a:t> </a:t>
            </a:r>
            <a:r>
              <a:rPr lang="he-IL" sz="1200" b="1" dirty="0" smtClean="0"/>
              <a:t>ומנהליה</a:t>
            </a:r>
            <a:r>
              <a:rPr lang="he-IL" sz="1200" dirty="0" smtClean="0"/>
              <a:t> על זיהום נחל הקישון והים התיכון ע"י המחלקה לאכיפת דיני מקרקעין בפרקליטת המדינה. </a:t>
            </a:r>
          </a:p>
          <a:p>
            <a:pPr marL="6350"/>
            <a:r>
              <a:rPr lang="he-IL" sz="1200" dirty="0" smtClean="0"/>
              <a:t>ארבעת נושאי המשרה מואשמים בהפרת חובת זהירות של נושאי משרה בתאגיד למניעת עבירות הזרמת שפכים לים בניגוד לתנאי ההיתר.</a:t>
            </a:r>
          </a:p>
          <a:p>
            <a:pPr marL="6350"/>
            <a:endParaRPr lang="he-IL" sz="1200" dirty="0" smtClean="0"/>
          </a:p>
          <a:p>
            <a:pPr marL="6350" marR="0" indent="0" algn="r" defTabSz="914400" rtl="1" eaLnBrk="1" fontAlgn="auto" latinLnBrk="0" hangingPunct="1">
              <a:lnSpc>
                <a:spcPct val="100000"/>
              </a:lnSpc>
              <a:spcBef>
                <a:spcPts val="0"/>
              </a:spcBef>
              <a:spcAft>
                <a:spcPts val="0"/>
              </a:spcAft>
              <a:buClrTx/>
              <a:buSzTx/>
              <a:buFontTx/>
              <a:buNone/>
              <a:tabLst/>
              <a:defRPr/>
            </a:pPr>
            <a:r>
              <a:rPr lang="he-IL" sz="1200" b="1" dirty="0" err="1" smtClean="0">
                <a:solidFill>
                  <a:srgbClr val="FF0000"/>
                </a:solidFill>
              </a:rPr>
              <a:t>סופרגז</a:t>
            </a:r>
            <a:r>
              <a:rPr lang="he-IL" sz="1200" dirty="0" smtClean="0">
                <a:solidFill>
                  <a:srgbClr val="FF0000"/>
                </a:solidFill>
              </a:rPr>
              <a:t> </a:t>
            </a:r>
            <a:r>
              <a:rPr lang="he-IL" sz="1200" dirty="0" smtClean="0"/>
              <a:t>- על פי הסדר עם רשות ההגבלים העסקיים, שהושג במקום הגשת כתב אישום, </a:t>
            </a:r>
            <a:r>
              <a:rPr lang="he-IL" sz="1200" dirty="0" err="1" smtClean="0"/>
              <a:t>סופרגז</a:t>
            </a:r>
            <a:r>
              <a:rPr lang="he-IL" sz="1200" dirty="0" smtClean="0"/>
              <a:t> תשלם למדינה חמישה מיליון שקל והמנכ"ל ישלם 100 אלף שקל בעקבות חקירת הרשות על אי מסירת נתונים שביקשה </a:t>
            </a:r>
            <a:r>
              <a:rPr lang="he-IL" sz="1200" dirty="0" err="1" smtClean="0"/>
              <a:t>מסופרגז</a:t>
            </a:r>
            <a:r>
              <a:rPr lang="he-IL" sz="1200" dirty="0" smtClean="0"/>
              <a:t>. </a:t>
            </a:r>
          </a:p>
          <a:p>
            <a:pPr marL="6350"/>
            <a:endParaRPr lang="he-IL" sz="1200" dirty="0" smtClean="0"/>
          </a:p>
          <a:p>
            <a:pPr marL="6350"/>
            <a:endParaRPr lang="he-IL" sz="1200" dirty="0" smtClean="0"/>
          </a:p>
          <a:p>
            <a:pPr marL="6350"/>
            <a:endParaRPr lang="he-IL" sz="1200" dirty="0" smtClean="0"/>
          </a:p>
          <a:p>
            <a:endParaRPr lang="he-IL" dirty="0" smtClean="0"/>
          </a:p>
        </p:txBody>
      </p:sp>
      <p:sp>
        <p:nvSpPr>
          <p:cNvPr id="4" name="מציין מיקום של מספר שקופית 3"/>
          <p:cNvSpPr>
            <a:spLocks noGrp="1"/>
          </p:cNvSpPr>
          <p:nvPr>
            <p:ph type="sldNum" sz="quarter" idx="10"/>
          </p:nvPr>
        </p:nvSpPr>
        <p:spPr/>
        <p:txBody>
          <a:bodyPr/>
          <a:lstStyle/>
          <a:p>
            <a:fld id="{CA717F8F-8808-4106-B33B-E1C8DD8E2EE8}" type="slidenum">
              <a:rPr lang="he-IL" smtClean="0"/>
              <a:pPr/>
              <a:t>31</a:t>
            </a:fld>
            <a:endParaRPr lang="he-IL"/>
          </a:p>
        </p:txBody>
      </p:sp>
    </p:spTree>
    <p:extLst>
      <p:ext uri="{BB962C8B-B14F-4D97-AF65-F5344CB8AC3E}">
        <p14:creationId xmlns:p14="http://schemas.microsoft.com/office/powerpoint/2010/main" val="332869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כפר</a:t>
            </a:r>
            <a:r>
              <a:rPr lang="he-IL" baseline="0" dirty="0" smtClean="0"/>
              <a:t> תקווה היה מוסד שיקום עבור חוסים הלוקים בשכלם אשר הוקם בשנת 1965. בשנת 2003 הגישו הורי החוסים תביעה נגד יו"ר הכפר-אריה </a:t>
            </a:r>
            <a:r>
              <a:rPr lang="he-IL" baseline="0" dirty="0" err="1" smtClean="0"/>
              <a:t>פינקוביץ</a:t>
            </a:r>
            <a:r>
              <a:rPr lang="he-IL" baseline="0" dirty="0" smtClean="0"/>
              <a:t>, הדירקטורים ורואי החשבון של הכפר וזאת לאחר שגילו שהכפר מצוי בקשיים כלכליים ועל סף חדלות פירעון. כמו כן התגלה כי יו"ר הכפר, משך כספים מהכפר בסך של 17 מיליון ₪  לצורך מימון חברת הבת הפרטית שהקים, אשר נקלעה לקשיים כספיים. </a:t>
            </a:r>
          </a:p>
          <a:p>
            <a:r>
              <a:rPr lang="he-IL" baseline="0" dirty="0" smtClean="0"/>
              <a:t>נגד הדירקטורים נטען שהיוו חותמת גומי ואפשרו למנכ"ל ל"גנוב" כספים מהכפר.</a:t>
            </a:r>
          </a:p>
          <a:p>
            <a:endParaRPr lang="he-IL" baseline="0" dirty="0" smtClean="0"/>
          </a:p>
          <a:p>
            <a:r>
              <a:rPr lang="he-IL" baseline="0" dirty="0" smtClean="0"/>
              <a:t>בשנת 2013 ניתן פסק דין במחוזי אשר קבע כי היו"ר הפר אמונים וחייב אותו ב1.5 מיליון ₪. התביעה נגד הדירקטורים וחברת הביטוח נדחתה בטענה שמדובר בצדדים תמימים, אשר לאורך השנים פעלו אך ורק לטובת הכפר. ההורים ערערו על פסק הדין לעליון.</a:t>
            </a:r>
          </a:p>
          <a:p>
            <a:endParaRPr lang="he-IL" baseline="0" dirty="0" smtClean="0"/>
          </a:p>
          <a:p>
            <a:r>
              <a:rPr lang="he-IL" baseline="0" dirty="0" smtClean="0"/>
              <a:t>בית המשפט העליון הפך למעשה את החלטת בית המשפט המחוזי ופסק פיצויים. בית המשפט לא התרשם מגילם המתקדם של הדירקטורים וגם לא מהעובדה שהדירקטורים ראו לנגד עיניהם את טובת הכפר והחוסים. בנוסף, נדחתה טענת הדירקטורים להפעלת כלל "שיקול הדעת העסקי" בשל העובדה שהדירקטורים הפרו את חובות הזהירות כאשר כלל לא פעלו לקבלת מידע לצורך קבלת ההחלטה בעניין העברת הכספים.</a:t>
            </a:r>
          </a:p>
          <a:p>
            <a:endParaRPr lang="he-IL" baseline="0" dirty="0" smtClean="0"/>
          </a:p>
          <a:p>
            <a:r>
              <a:rPr lang="he-IL" baseline="0" dirty="0" smtClean="0"/>
              <a:t>בית המשפט קבע, כי ככל שנבצר מהדירקטורים למלא את תפקידם, בין בשל מצב רפואי ובין בשל שהות בחו"ל, אין הדבר פוטר אותם מחובתם ואחריותם על פי דין, אלא עליהם להודיע לחברה כי אינם כשירים לבצע את תפקידם כנדרש.</a:t>
            </a:r>
          </a:p>
          <a:p>
            <a:endParaRPr lang="he-IL" baseline="0" dirty="0" smtClean="0"/>
          </a:p>
          <a:p>
            <a:r>
              <a:rPr lang="he-IL" baseline="0" dirty="0" smtClean="0"/>
              <a:t>למעשה פסק דין כפר תקווה מהווה נדבך נוסף בכך שחלה על הדירקטורים חובה אקטיבית לדרוש מידע, להפעיל שיקול דעת ולהיות מסוגלים להוכיח על ידי הפנייה לפרוטוקולים של ישיבות הדירקטוריון כי אכן עמדו על חובות אלו.</a:t>
            </a:r>
          </a:p>
          <a:p>
            <a:endParaRPr lang="he-IL" dirty="0"/>
          </a:p>
        </p:txBody>
      </p:sp>
      <p:sp>
        <p:nvSpPr>
          <p:cNvPr id="4" name="מציין מיקום של מספר שקופית 3"/>
          <p:cNvSpPr>
            <a:spLocks noGrp="1"/>
          </p:cNvSpPr>
          <p:nvPr>
            <p:ph type="sldNum" sz="quarter" idx="10"/>
          </p:nvPr>
        </p:nvSpPr>
        <p:spPr/>
        <p:txBody>
          <a:bodyPr/>
          <a:lstStyle/>
          <a:p>
            <a:fld id="{2D100932-89D1-4D13-99C9-644E4D79DFA7}" type="slidenum">
              <a:rPr lang="he-IL" smtClean="0"/>
              <a:pPr/>
              <a:t>32</a:t>
            </a:fld>
            <a:endParaRPr lang="he-IL"/>
          </a:p>
        </p:txBody>
      </p:sp>
    </p:spTree>
    <p:extLst>
      <p:ext uri="{BB962C8B-B14F-4D97-AF65-F5344CB8AC3E}">
        <p14:creationId xmlns:p14="http://schemas.microsoft.com/office/powerpoint/2010/main" val="256029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D100932-89D1-4D13-99C9-644E4D79DFA7}" type="slidenum">
              <a:rPr lang="he-IL" smtClean="0"/>
              <a:pPr/>
              <a:t>33</a:t>
            </a:fld>
            <a:endParaRPr lang="he-IL"/>
          </a:p>
        </p:txBody>
      </p:sp>
    </p:spTree>
    <p:extLst>
      <p:ext uri="{BB962C8B-B14F-4D97-AF65-F5344CB8AC3E}">
        <p14:creationId xmlns:p14="http://schemas.microsoft.com/office/powerpoint/2010/main" val="398893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D100932-89D1-4D13-99C9-644E4D79DFA7}" type="slidenum">
              <a:rPr lang="he-IL" smtClean="0"/>
              <a:pPr/>
              <a:t>4</a:t>
            </a:fld>
            <a:endParaRPr lang="he-IL"/>
          </a:p>
        </p:txBody>
      </p:sp>
    </p:spTree>
    <p:extLst>
      <p:ext uri="{BB962C8B-B14F-4D97-AF65-F5344CB8AC3E}">
        <p14:creationId xmlns:p14="http://schemas.microsoft.com/office/powerpoint/2010/main" val="220029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D100932-89D1-4D13-99C9-644E4D79DFA7}" type="slidenum">
              <a:rPr lang="he-IL" smtClean="0"/>
              <a:pPr/>
              <a:t>5</a:t>
            </a:fld>
            <a:endParaRPr lang="he-IL"/>
          </a:p>
        </p:txBody>
      </p:sp>
    </p:spTree>
    <p:extLst>
      <p:ext uri="{BB962C8B-B14F-4D97-AF65-F5344CB8AC3E}">
        <p14:creationId xmlns:p14="http://schemas.microsoft.com/office/powerpoint/2010/main" val="2464867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smtClean="0"/>
              <a:t>לפני הדיון בחובות נושאי משרה נדון מיהו בכלל נושא משרה בחברה.</a:t>
            </a:r>
          </a:p>
          <a:p>
            <a:r>
              <a:rPr lang="he-IL" baseline="0" dirty="0" smtClean="0">
                <a:solidFill>
                  <a:srgbClr val="FF0000"/>
                </a:solidFill>
              </a:rPr>
              <a:t>זוהי ההגדרה הבסיסית הקבועה בפוליסה. חשוב לבדוק את הגדרת נושא המשרה בפוליסות שלכם הגדרה זו יכולה לעיתים לכלול בעלי תפקידים נוספים. עם זאת חשוב להבין שלא כל בעל תפקיד שכותרת תפקידו נושאת את המילה "מנהל" ייחשב כנושא משרה תחת הפוליסה.</a:t>
            </a:r>
          </a:p>
          <a:p>
            <a:r>
              <a:rPr lang="he-IL" baseline="0" dirty="0" smtClean="0">
                <a:solidFill>
                  <a:srgbClr val="FF0000"/>
                </a:solidFill>
              </a:rPr>
              <a:t>חשוב לציין לא מדובר בפוליסה שמית כך שאין צורך לעדכן את חברת הביטוח ברשימת נושאי המשרה. מרגע שבעל תפקיד עונה על הגדרת נושא המשרה הקבועה בפוליסה הוא אוטומטית נחשב "מבוטח" תחת הפוליסה.</a:t>
            </a:r>
          </a:p>
          <a:p>
            <a:endParaRPr lang="he-IL" baseline="0" dirty="0" smtClean="0"/>
          </a:p>
          <a:p>
            <a:endParaRPr lang="he-IL" baseline="0" dirty="0" smtClean="0"/>
          </a:p>
        </p:txBody>
      </p:sp>
      <p:sp>
        <p:nvSpPr>
          <p:cNvPr id="4" name="מציין מיקום של מספר שקופית 3"/>
          <p:cNvSpPr>
            <a:spLocks noGrp="1"/>
          </p:cNvSpPr>
          <p:nvPr>
            <p:ph type="sldNum" sz="quarter" idx="10"/>
          </p:nvPr>
        </p:nvSpPr>
        <p:spPr/>
        <p:txBody>
          <a:bodyPr/>
          <a:lstStyle/>
          <a:p>
            <a:fld id="{CA717F8F-8808-4106-B33B-E1C8DD8E2EE8}" type="slidenum">
              <a:rPr lang="he-IL" smtClean="0"/>
              <a:pPr/>
              <a:t>6</a:t>
            </a:fld>
            <a:endParaRPr lang="he-IL"/>
          </a:p>
        </p:txBody>
      </p:sp>
    </p:spTree>
    <p:extLst>
      <p:ext uri="{BB962C8B-B14F-4D97-AF65-F5344CB8AC3E}">
        <p14:creationId xmlns:p14="http://schemas.microsoft.com/office/powerpoint/2010/main" val="3328697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CA717F8F-8808-4106-B33B-E1C8DD8E2EE8}" type="slidenum">
              <a:rPr lang="he-IL" smtClean="0"/>
              <a:pPr/>
              <a:t>7</a:t>
            </a:fld>
            <a:endParaRPr lang="he-IL"/>
          </a:p>
        </p:txBody>
      </p:sp>
    </p:spTree>
    <p:extLst>
      <p:ext uri="{BB962C8B-B14F-4D97-AF65-F5344CB8AC3E}">
        <p14:creationId xmlns:p14="http://schemas.microsoft.com/office/powerpoint/2010/main" val="3328697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smtClean="0"/>
              <a:t>מיהו נושא המשרה הסביר? </a:t>
            </a:r>
          </a:p>
          <a:p>
            <a:r>
              <a:rPr lang="he-IL" baseline="0" dirty="0" smtClean="0"/>
              <a:t>תלוי בשופט. היום הסבירות נמדדת בצורה מאד מדוקדקת.</a:t>
            </a:r>
          </a:p>
          <a:p>
            <a:endParaRPr lang="he-IL" baseline="0" dirty="0" smtClean="0"/>
          </a:p>
        </p:txBody>
      </p:sp>
      <p:sp>
        <p:nvSpPr>
          <p:cNvPr id="4" name="מציין מיקום של מספר שקופית 3"/>
          <p:cNvSpPr>
            <a:spLocks noGrp="1"/>
          </p:cNvSpPr>
          <p:nvPr>
            <p:ph type="sldNum" sz="quarter" idx="10"/>
          </p:nvPr>
        </p:nvSpPr>
        <p:spPr/>
        <p:txBody>
          <a:bodyPr/>
          <a:lstStyle/>
          <a:p>
            <a:fld id="{CA717F8F-8808-4106-B33B-E1C8DD8E2EE8}" type="slidenum">
              <a:rPr lang="he-IL" smtClean="0"/>
              <a:pPr/>
              <a:t>8</a:t>
            </a:fld>
            <a:endParaRPr lang="he-IL"/>
          </a:p>
        </p:txBody>
      </p:sp>
    </p:spTree>
    <p:extLst>
      <p:ext uri="{BB962C8B-B14F-4D97-AF65-F5344CB8AC3E}">
        <p14:creationId xmlns:p14="http://schemas.microsoft.com/office/powerpoint/2010/main" val="332869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1" i="0" u="none" strike="noStrike" kern="1200" baseline="0" dirty="0" smtClean="0">
                <a:solidFill>
                  <a:schemeClr val="tx1"/>
                </a:solidFill>
                <a:latin typeface="+mn-lt"/>
                <a:ea typeface="+mn-ea"/>
                <a:cs typeface="+mn-cs"/>
              </a:rPr>
              <a:t>ובכלל זה - </a:t>
            </a:r>
            <a:r>
              <a:rPr lang="he-IL" sz="1200" b="0" i="0" u="none" strike="noStrike" kern="1200" baseline="0" dirty="0" smtClean="0">
                <a:solidFill>
                  <a:schemeClr val="tx1"/>
                </a:solidFill>
                <a:latin typeface="+mn-lt"/>
                <a:ea typeface="+mn-ea"/>
                <a:cs typeface="+mn-cs"/>
              </a:rPr>
              <a:t>רשימה לא סגורה</a:t>
            </a:r>
          </a:p>
          <a:p>
            <a:r>
              <a:rPr lang="he-IL" sz="1200" b="0" i="0" u="none" strike="noStrike" kern="1200" baseline="0" dirty="0" smtClean="0">
                <a:solidFill>
                  <a:schemeClr val="tx1"/>
                </a:solidFill>
                <a:latin typeface="+mn-lt"/>
                <a:ea typeface="+mn-ea"/>
                <a:cs typeface="+mn-cs"/>
              </a:rPr>
              <a:t>הטלת חובות פסיביות ואקטיביות</a:t>
            </a:r>
          </a:p>
          <a:p>
            <a:endParaRPr lang="he-IL" sz="1200" b="1" i="0" u="none" strike="noStrike" kern="1200" baseline="0" dirty="0" smtClean="0">
              <a:solidFill>
                <a:schemeClr val="tx1"/>
              </a:solidFill>
              <a:latin typeface="+mn-lt"/>
              <a:ea typeface="+mn-ea"/>
              <a:cs typeface="+mn-cs"/>
            </a:endParaRPr>
          </a:p>
          <a:p>
            <a:r>
              <a:rPr lang="he-IL" sz="1200" b="1" i="0" u="none" strike="noStrike" kern="1200" baseline="0" dirty="0" smtClean="0">
                <a:solidFill>
                  <a:schemeClr val="tx1"/>
                </a:solidFill>
                <a:latin typeface="+mn-lt"/>
                <a:ea typeface="+mn-ea"/>
                <a:cs typeface="+mn-cs"/>
              </a:rPr>
              <a:t>הטלת אחריות אישית על נושאי משרה</a:t>
            </a:r>
          </a:p>
          <a:p>
            <a:r>
              <a:rPr lang="he-IL" sz="1200" b="0" i="0" u="none" strike="noStrike" kern="1200" baseline="0" dirty="0" smtClean="0">
                <a:solidFill>
                  <a:schemeClr val="tx1"/>
                </a:solidFill>
                <a:latin typeface="+mn-lt"/>
                <a:ea typeface="+mn-ea"/>
                <a:cs typeface="+mn-cs"/>
              </a:rPr>
              <a:t>במהלך פירוק חברה- </a:t>
            </a:r>
            <a:r>
              <a:rPr lang="he-IL" sz="1200" b="1" i="0" u="none" strike="noStrike" kern="1200" baseline="0" dirty="0" smtClean="0">
                <a:solidFill>
                  <a:schemeClr val="tx1"/>
                </a:solidFill>
                <a:latin typeface="+mn-lt"/>
                <a:ea typeface="+mn-ea"/>
                <a:cs typeface="+mn-cs"/>
              </a:rPr>
              <a:t>סעיפים 373 ו- 374 לפקודת החברות </a:t>
            </a:r>
            <a:r>
              <a:rPr lang="he-IL" sz="1200" b="0" i="0" u="none" strike="noStrike" kern="1200" baseline="0" dirty="0" smtClean="0">
                <a:solidFill>
                  <a:schemeClr val="tx1"/>
                </a:solidFill>
                <a:latin typeface="+mn-lt"/>
                <a:ea typeface="+mn-ea"/>
                <a:cs typeface="+mn-cs"/>
              </a:rPr>
              <a:t>.</a:t>
            </a:r>
          </a:p>
          <a:p>
            <a:r>
              <a:rPr lang="he-IL" sz="1200" b="0" i="0" u="none" strike="noStrike" kern="1200" baseline="0" dirty="0" smtClean="0">
                <a:solidFill>
                  <a:schemeClr val="tx1"/>
                </a:solidFill>
                <a:latin typeface="+mn-lt"/>
                <a:ea typeface="+mn-ea"/>
                <a:cs typeface="+mn-cs"/>
              </a:rPr>
              <a:t>חבות חוזית- פס"ד </a:t>
            </a:r>
            <a:r>
              <a:rPr lang="he-IL" sz="1200" b="0" i="0" u="none" strike="noStrike" kern="1200" baseline="0" dirty="0" err="1" smtClean="0">
                <a:solidFill>
                  <a:schemeClr val="tx1"/>
                </a:solidFill>
                <a:latin typeface="+mn-lt"/>
                <a:ea typeface="+mn-ea"/>
                <a:cs typeface="+mn-cs"/>
              </a:rPr>
              <a:t>פנידר</a:t>
            </a:r>
            <a:r>
              <a:rPr lang="he-IL" sz="1200" b="0" i="0" u="none" strike="noStrike" kern="1200" baseline="0" dirty="0" smtClean="0">
                <a:solidFill>
                  <a:schemeClr val="tx1"/>
                </a:solidFill>
                <a:latin typeface="+mn-lt"/>
                <a:ea typeface="+mn-ea"/>
                <a:cs typeface="+mn-cs"/>
              </a:rPr>
              <a:t> נ' קסטרו.</a:t>
            </a:r>
          </a:p>
          <a:p>
            <a:r>
              <a:rPr lang="he-IL" sz="1200" b="0" i="0" u="none" strike="noStrike" kern="1200" baseline="0" dirty="0" smtClean="0">
                <a:solidFill>
                  <a:schemeClr val="tx1"/>
                </a:solidFill>
                <a:latin typeface="+mn-lt"/>
                <a:ea typeface="+mn-ea"/>
                <a:cs typeface="+mn-cs"/>
              </a:rPr>
              <a:t>חבות נזיקית- פס"ד צוק אור- אם התקיימו יסודות העוולה.</a:t>
            </a:r>
          </a:p>
          <a:p>
            <a:r>
              <a:rPr lang="he-IL" sz="1200" b="0" i="0" u="none" strike="noStrike" kern="1200" baseline="0" dirty="0" smtClean="0">
                <a:solidFill>
                  <a:schemeClr val="tx1"/>
                </a:solidFill>
                <a:latin typeface="+mn-lt"/>
                <a:ea typeface="+mn-ea"/>
                <a:cs typeface="+mn-cs"/>
              </a:rPr>
              <a:t>עוולת הרשלנות- פס"ד </a:t>
            </a:r>
            <a:r>
              <a:rPr lang="he-IL" sz="1200" b="0" i="0" u="none" strike="noStrike" kern="1200" baseline="0" dirty="0" err="1" smtClean="0">
                <a:solidFill>
                  <a:schemeClr val="tx1"/>
                </a:solidFill>
                <a:latin typeface="+mn-lt"/>
                <a:ea typeface="+mn-ea"/>
                <a:cs typeface="+mn-cs"/>
              </a:rPr>
              <a:t>מתיתיהו</a:t>
            </a:r>
            <a:r>
              <a:rPr lang="he-IL" sz="1200" b="0" i="0" u="none" strike="noStrike" kern="1200" baseline="0" dirty="0" smtClean="0">
                <a:solidFill>
                  <a:schemeClr val="tx1"/>
                </a:solidFill>
                <a:latin typeface="+mn-lt"/>
                <a:ea typeface="+mn-ea"/>
                <a:cs typeface="+mn-cs"/>
              </a:rPr>
              <a:t> נ' שתיל- פעילות החורגת מפעילות</a:t>
            </a:r>
          </a:p>
          <a:p>
            <a:r>
              <a:rPr lang="he-IL" sz="1200" b="0" i="0" u="none" strike="noStrike" kern="1200" baseline="0" dirty="0" smtClean="0">
                <a:solidFill>
                  <a:schemeClr val="tx1"/>
                </a:solidFill>
                <a:latin typeface="+mn-lt"/>
                <a:ea typeface="+mn-ea"/>
                <a:cs typeface="+mn-cs"/>
              </a:rPr>
              <a:t>רגילה של נושא משרה בחברה.</a:t>
            </a:r>
          </a:p>
          <a:p>
            <a:r>
              <a:rPr lang="he-IL" sz="1200" b="0" i="0" u="none" strike="noStrike" kern="1200" baseline="0" dirty="0" smtClean="0">
                <a:solidFill>
                  <a:schemeClr val="tx1"/>
                </a:solidFill>
                <a:latin typeface="+mn-lt"/>
                <a:ea typeface="+mn-ea"/>
                <a:cs typeface="+mn-cs"/>
              </a:rPr>
              <a:t>הרשעה בעבירה פלילית (גרם מוות ברשלנות)- מטילה חובת זהירות</a:t>
            </a:r>
          </a:p>
          <a:p>
            <a:r>
              <a:rPr lang="he-IL" sz="1200" b="0" i="0" u="none" strike="noStrike" kern="1200" baseline="0" dirty="0" smtClean="0">
                <a:solidFill>
                  <a:schemeClr val="tx1"/>
                </a:solidFill>
                <a:latin typeface="+mn-lt"/>
                <a:ea typeface="+mn-ea"/>
                <a:cs typeface="+mn-cs"/>
              </a:rPr>
              <a:t>אישית הנובעת ממעורבות בפיקוח על עבודות הבנייה.</a:t>
            </a:r>
          </a:p>
          <a:p>
            <a:r>
              <a:rPr lang="he-IL" sz="1200" b="0" i="0" u="none" strike="noStrike" kern="1200" baseline="0" dirty="0" smtClean="0">
                <a:solidFill>
                  <a:schemeClr val="tx1"/>
                </a:solidFill>
                <a:latin typeface="+mn-lt"/>
                <a:ea typeface="+mn-ea"/>
                <a:cs typeface="+mn-cs"/>
              </a:rPr>
              <a:t>מומחיות, מעורבות אישית ומצגים- עילה להטלת אחריות אישית</a:t>
            </a:r>
            <a:endParaRPr lang="he-IL" baseline="0" dirty="0" smtClean="0"/>
          </a:p>
          <a:p>
            <a:endParaRPr lang="he-IL" baseline="0" dirty="0" smtClean="0"/>
          </a:p>
        </p:txBody>
      </p:sp>
      <p:sp>
        <p:nvSpPr>
          <p:cNvPr id="4" name="מציין מיקום של מספר שקופית 3"/>
          <p:cNvSpPr>
            <a:spLocks noGrp="1"/>
          </p:cNvSpPr>
          <p:nvPr>
            <p:ph type="sldNum" sz="quarter" idx="10"/>
          </p:nvPr>
        </p:nvSpPr>
        <p:spPr/>
        <p:txBody>
          <a:bodyPr/>
          <a:lstStyle/>
          <a:p>
            <a:fld id="{CA717F8F-8808-4106-B33B-E1C8DD8E2EE8}" type="slidenum">
              <a:rPr lang="he-IL" smtClean="0"/>
              <a:pPr/>
              <a:t>9</a:t>
            </a:fld>
            <a:endParaRPr lang="he-IL"/>
          </a:p>
        </p:txBody>
      </p:sp>
    </p:spTree>
    <p:extLst>
      <p:ext uri="{BB962C8B-B14F-4D97-AF65-F5344CB8AC3E}">
        <p14:creationId xmlns:p14="http://schemas.microsoft.com/office/powerpoint/2010/main" val="332869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2643928E-A6D0-4B76-946E-E275FA4397BF}" type="datetimeFigureOut">
              <a:rPr lang="he-IL" smtClean="0"/>
              <a:pPr/>
              <a:t>ח'/אייר/תשע"ח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2B440B0-C4AB-4D88-AD53-A1B6012BA23F}" type="slidenum">
              <a:rPr lang="he-IL" smtClean="0"/>
              <a:pPr/>
              <a:t>‹#›</a:t>
            </a:fld>
            <a:endParaRPr lang="he-IL"/>
          </a:p>
        </p:txBody>
      </p:sp>
    </p:spTree>
    <p:extLst>
      <p:ext uri="{BB962C8B-B14F-4D97-AF65-F5344CB8AC3E}">
        <p14:creationId xmlns:p14="http://schemas.microsoft.com/office/powerpoint/2010/main" val="46303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643928E-A6D0-4B76-946E-E275FA4397BF}" type="datetimeFigureOut">
              <a:rPr lang="he-IL" smtClean="0"/>
              <a:pPr/>
              <a:t>ח'/אייר/תשע"ח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2B440B0-C4AB-4D88-AD53-A1B6012BA23F}" type="slidenum">
              <a:rPr lang="he-IL" smtClean="0"/>
              <a:pPr/>
              <a:t>‹#›</a:t>
            </a:fld>
            <a:endParaRPr lang="he-IL"/>
          </a:p>
        </p:txBody>
      </p:sp>
    </p:spTree>
    <p:extLst>
      <p:ext uri="{BB962C8B-B14F-4D97-AF65-F5344CB8AC3E}">
        <p14:creationId xmlns:p14="http://schemas.microsoft.com/office/powerpoint/2010/main" val="2179719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643928E-A6D0-4B76-946E-E275FA4397BF}" type="datetimeFigureOut">
              <a:rPr lang="he-IL" smtClean="0"/>
              <a:pPr/>
              <a:t>ח'/אייר/תשע"ח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2B440B0-C4AB-4D88-AD53-A1B6012BA23F}" type="slidenum">
              <a:rPr lang="he-IL" smtClean="0"/>
              <a:pPr/>
              <a:t>‹#›</a:t>
            </a:fld>
            <a:endParaRPr lang="he-IL"/>
          </a:p>
        </p:txBody>
      </p:sp>
    </p:spTree>
    <p:extLst>
      <p:ext uri="{BB962C8B-B14F-4D97-AF65-F5344CB8AC3E}">
        <p14:creationId xmlns:p14="http://schemas.microsoft.com/office/powerpoint/2010/main" val="60747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643928E-A6D0-4B76-946E-E275FA4397BF}" type="datetimeFigureOut">
              <a:rPr lang="he-IL" smtClean="0"/>
              <a:pPr/>
              <a:t>ח'/אייר/תשע"ח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2B440B0-C4AB-4D88-AD53-A1B6012BA23F}" type="slidenum">
              <a:rPr lang="he-IL" smtClean="0"/>
              <a:pPr/>
              <a:t>‹#›</a:t>
            </a:fld>
            <a:endParaRPr lang="he-IL"/>
          </a:p>
        </p:txBody>
      </p:sp>
    </p:spTree>
    <p:extLst>
      <p:ext uri="{BB962C8B-B14F-4D97-AF65-F5344CB8AC3E}">
        <p14:creationId xmlns:p14="http://schemas.microsoft.com/office/powerpoint/2010/main" val="265514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643928E-A6D0-4B76-946E-E275FA4397BF}" type="datetimeFigureOut">
              <a:rPr lang="he-IL" smtClean="0"/>
              <a:pPr/>
              <a:t>ח'/אייר/תשע"ח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2B440B0-C4AB-4D88-AD53-A1B6012BA23F}" type="slidenum">
              <a:rPr lang="he-IL" smtClean="0"/>
              <a:pPr/>
              <a:t>‹#›</a:t>
            </a:fld>
            <a:endParaRPr lang="he-IL"/>
          </a:p>
        </p:txBody>
      </p:sp>
    </p:spTree>
    <p:extLst>
      <p:ext uri="{BB962C8B-B14F-4D97-AF65-F5344CB8AC3E}">
        <p14:creationId xmlns:p14="http://schemas.microsoft.com/office/powerpoint/2010/main" val="676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2643928E-A6D0-4B76-946E-E275FA4397BF}" type="datetimeFigureOut">
              <a:rPr lang="he-IL" smtClean="0"/>
              <a:pPr/>
              <a:t>ח'/אייר/תשע"ח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2B440B0-C4AB-4D88-AD53-A1B6012BA23F}" type="slidenum">
              <a:rPr lang="he-IL" smtClean="0"/>
              <a:pPr/>
              <a:t>‹#›</a:t>
            </a:fld>
            <a:endParaRPr lang="he-IL"/>
          </a:p>
        </p:txBody>
      </p:sp>
    </p:spTree>
    <p:extLst>
      <p:ext uri="{BB962C8B-B14F-4D97-AF65-F5344CB8AC3E}">
        <p14:creationId xmlns:p14="http://schemas.microsoft.com/office/powerpoint/2010/main" val="3757010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2643928E-A6D0-4B76-946E-E275FA4397BF}" type="datetimeFigureOut">
              <a:rPr lang="he-IL" smtClean="0"/>
              <a:pPr/>
              <a:t>ח'/אייר/תשע"ח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02B440B0-C4AB-4D88-AD53-A1B6012BA23F}" type="slidenum">
              <a:rPr lang="he-IL" smtClean="0"/>
              <a:pPr/>
              <a:t>‹#›</a:t>
            </a:fld>
            <a:endParaRPr lang="he-IL"/>
          </a:p>
        </p:txBody>
      </p:sp>
    </p:spTree>
    <p:extLst>
      <p:ext uri="{BB962C8B-B14F-4D97-AF65-F5344CB8AC3E}">
        <p14:creationId xmlns:p14="http://schemas.microsoft.com/office/powerpoint/2010/main" val="104561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2643928E-A6D0-4B76-946E-E275FA4397BF}" type="datetimeFigureOut">
              <a:rPr lang="he-IL" smtClean="0"/>
              <a:pPr/>
              <a:t>ח'/אייר/תשע"ח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02B440B0-C4AB-4D88-AD53-A1B6012BA23F}" type="slidenum">
              <a:rPr lang="he-IL" smtClean="0"/>
              <a:pPr/>
              <a:t>‹#›</a:t>
            </a:fld>
            <a:endParaRPr lang="he-IL"/>
          </a:p>
        </p:txBody>
      </p:sp>
    </p:spTree>
    <p:extLst>
      <p:ext uri="{BB962C8B-B14F-4D97-AF65-F5344CB8AC3E}">
        <p14:creationId xmlns:p14="http://schemas.microsoft.com/office/powerpoint/2010/main" val="222144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643928E-A6D0-4B76-946E-E275FA4397BF}" type="datetimeFigureOut">
              <a:rPr lang="he-IL" smtClean="0"/>
              <a:pPr/>
              <a:t>ח'/אייר/תשע"ח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02B440B0-C4AB-4D88-AD53-A1B6012BA23F}" type="slidenum">
              <a:rPr lang="he-IL" smtClean="0"/>
              <a:pPr/>
              <a:t>‹#›</a:t>
            </a:fld>
            <a:endParaRPr lang="he-IL"/>
          </a:p>
        </p:txBody>
      </p:sp>
    </p:spTree>
    <p:extLst>
      <p:ext uri="{BB962C8B-B14F-4D97-AF65-F5344CB8AC3E}">
        <p14:creationId xmlns:p14="http://schemas.microsoft.com/office/powerpoint/2010/main" val="1520862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643928E-A6D0-4B76-946E-E275FA4397BF}" type="datetimeFigureOut">
              <a:rPr lang="he-IL" smtClean="0"/>
              <a:pPr/>
              <a:t>ח'/אייר/תשע"ח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2B440B0-C4AB-4D88-AD53-A1B6012BA23F}" type="slidenum">
              <a:rPr lang="he-IL" smtClean="0"/>
              <a:pPr/>
              <a:t>‹#›</a:t>
            </a:fld>
            <a:endParaRPr lang="he-IL"/>
          </a:p>
        </p:txBody>
      </p:sp>
    </p:spTree>
    <p:extLst>
      <p:ext uri="{BB962C8B-B14F-4D97-AF65-F5344CB8AC3E}">
        <p14:creationId xmlns:p14="http://schemas.microsoft.com/office/powerpoint/2010/main" val="363612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643928E-A6D0-4B76-946E-E275FA4397BF}" type="datetimeFigureOut">
              <a:rPr lang="he-IL" smtClean="0"/>
              <a:pPr/>
              <a:t>ח'/אייר/תשע"ח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2B440B0-C4AB-4D88-AD53-A1B6012BA23F}" type="slidenum">
              <a:rPr lang="he-IL" smtClean="0"/>
              <a:pPr/>
              <a:t>‹#›</a:t>
            </a:fld>
            <a:endParaRPr lang="he-IL"/>
          </a:p>
        </p:txBody>
      </p:sp>
    </p:spTree>
    <p:extLst>
      <p:ext uri="{BB962C8B-B14F-4D97-AF65-F5344CB8AC3E}">
        <p14:creationId xmlns:p14="http://schemas.microsoft.com/office/powerpoint/2010/main" val="322439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643928E-A6D0-4B76-946E-E275FA4397BF}" type="datetimeFigureOut">
              <a:rPr lang="he-IL" smtClean="0"/>
              <a:pPr/>
              <a:t>ח'/אייר/תשע"ח</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2B440B0-C4AB-4D88-AD53-A1B6012BA23F}" type="slidenum">
              <a:rPr lang="he-IL" smtClean="0"/>
              <a:pPr/>
              <a:t>‹#›</a:t>
            </a:fld>
            <a:endParaRPr lang="he-IL"/>
          </a:p>
        </p:txBody>
      </p:sp>
    </p:spTree>
    <p:extLst>
      <p:ext uri="{BB962C8B-B14F-4D97-AF65-F5344CB8AC3E}">
        <p14:creationId xmlns:p14="http://schemas.microsoft.com/office/powerpoint/2010/main" val="414065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828799"/>
            <a:ext cx="8229600" cy="990601"/>
          </a:xfrm>
        </p:spPr>
        <p:txBody>
          <a:bodyPr>
            <a:noAutofit/>
          </a:bodyPr>
          <a:lstStyle/>
          <a:p>
            <a:pPr marL="0" indent="0" algn="ctr">
              <a:buNone/>
            </a:pPr>
            <a:r>
              <a:rPr lang="he-IL" sz="4400" b="1" dirty="0" smtClean="0"/>
              <a:t>ביטוח דירקטורים ונושאי משרה</a:t>
            </a:r>
            <a:endParaRPr lang="he-IL" sz="4400" b="1" dirty="0"/>
          </a:p>
        </p:txBody>
      </p:sp>
      <p:sp>
        <p:nvSpPr>
          <p:cNvPr id="5" name="כותרת 4"/>
          <p:cNvSpPr>
            <a:spLocks noGrp="1"/>
          </p:cNvSpPr>
          <p:nvPr>
            <p:ph type="title"/>
          </p:nvPr>
        </p:nvSpPr>
        <p:spPr>
          <a:xfrm>
            <a:off x="457200" y="3048000"/>
            <a:ext cx="8229600" cy="1143000"/>
          </a:xfrm>
        </p:spPr>
        <p:txBody>
          <a:bodyPr>
            <a:noAutofit/>
          </a:bodyPr>
          <a:lstStyle/>
          <a:p>
            <a:r>
              <a:rPr lang="he-IL" sz="2400" b="1" dirty="0">
                <a:cs typeface="+mn-cs"/>
              </a:rPr>
              <a:t>רו"ח מיכל שלמה</a:t>
            </a:r>
            <a:br>
              <a:rPr lang="he-IL" sz="2400" b="1" dirty="0">
                <a:cs typeface="+mn-cs"/>
              </a:rPr>
            </a:br>
            <a:r>
              <a:rPr lang="he-IL" sz="2400" b="1" dirty="0" smtClean="0">
                <a:cs typeface="+mn-cs"/>
              </a:rPr>
              <a:t>מנהלת מחלקת סיכונים </a:t>
            </a:r>
            <a:r>
              <a:rPr lang="he-IL" sz="2400" b="1" dirty="0">
                <a:cs typeface="+mn-cs"/>
              </a:rPr>
              <a:t>מיוחדים</a:t>
            </a:r>
            <a:br>
              <a:rPr lang="he-IL" sz="2400" b="1" dirty="0">
                <a:cs typeface="+mn-cs"/>
              </a:rPr>
            </a:br>
            <a:endParaRPr lang="he-IL" sz="2400" b="1" dirty="0">
              <a:cs typeface="+mn-cs"/>
            </a:endParaRPr>
          </a:p>
        </p:txBody>
      </p:sp>
    </p:spTree>
    <p:extLst>
      <p:ext uri="{BB962C8B-B14F-4D97-AF65-F5344CB8AC3E}">
        <p14:creationId xmlns:p14="http://schemas.microsoft.com/office/powerpoint/2010/main" val="901818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57158" y="1248867"/>
            <a:ext cx="7632848" cy="800219"/>
          </a:xfrm>
          <a:prstGeom prst="rect">
            <a:avLst/>
          </a:prstGeom>
        </p:spPr>
        <p:txBody>
          <a:bodyPr wrap="square">
            <a:spAutoFit/>
          </a:bodyPr>
          <a:lstStyle/>
          <a:p>
            <a:pPr marL="285750" indent="-285750"/>
            <a:endParaRPr lang="he-IL" sz="2800" dirty="0"/>
          </a:p>
          <a:p>
            <a:endParaRPr lang="he-IL" dirty="0"/>
          </a:p>
        </p:txBody>
      </p:sp>
      <p:sp>
        <p:nvSpPr>
          <p:cNvPr id="8" name="מלבן 7"/>
          <p:cNvSpPr/>
          <p:nvPr/>
        </p:nvSpPr>
        <p:spPr>
          <a:xfrm>
            <a:off x="210878" y="2492896"/>
            <a:ext cx="7858148" cy="830997"/>
          </a:xfrm>
          <a:prstGeom prst="rect">
            <a:avLst/>
          </a:prstGeom>
        </p:spPr>
        <p:txBody>
          <a:bodyPr wrap="square">
            <a:spAutoFit/>
          </a:bodyPr>
          <a:lstStyle/>
          <a:p>
            <a:pPr marL="261938" indent="-261938">
              <a:buFont typeface="Arial" pitchFamily="34" charset="0"/>
              <a:buChar char="•"/>
            </a:pPr>
            <a:endParaRPr lang="he-IL" sz="2400" dirty="0" smtClean="0"/>
          </a:p>
          <a:p>
            <a:pPr marL="261938" indent="-261938">
              <a:buFont typeface="Arial" pitchFamily="34" charset="0"/>
              <a:buChar char="•"/>
            </a:pPr>
            <a:endParaRPr lang="he-IL" sz="2400" dirty="0" smtClean="0"/>
          </a:p>
        </p:txBody>
      </p:sp>
      <p:sp>
        <p:nvSpPr>
          <p:cNvPr id="5" name="TextBox 4"/>
          <p:cNvSpPr txBox="1"/>
          <p:nvPr/>
        </p:nvSpPr>
        <p:spPr>
          <a:xfrm>
            <a:off x="2862593" y="139987"/>
            <a:ext cx="5915647" cy="646331"/>
          </a:xfrm>
          <a:prstGeom prst="rect">
            <a:avLst/>
          </a:prstGeom>
          <a:noFill/>
        </p:spPr>
        <p:txBody>
          <a:bodyPr wrap="square" rtlCol="1">
            <a:spAutoFit/>
          </a:bodyPr>
          <a:lstStyle/>
          <a:p>
            <a:pPr marL="265176" lvl="0" indent="-265176" rtl="0">
              <a:spcBef>
                <a:spcPts val="250"/>
              </a:spcBef>
              <a:buClr>
                <a:schemeClr val="accent1"/>
              </a:buClr>
              <a:buSzPct val="80000"/>
              <a:defRPr/>
            </a:pPr>
            <a:r>
              <a:rPr lang="he-IL" sz="3600" b="1" dirty="0">
                <a:solidFill>
                  <a:schemeClr val="accent2">
                    <a:lumMod val="50000"/>
                  </a:schemeClr>
                </a:solidFill>
              </a:rPr>
              <a:t>מנגנוני הגנה</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2876550"/>
            <a:ext cx="629761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תמונה 8"/>
          <p:cNvPicPr>
            <a:picLocks noChangeAspect="1"/>
          </p:cNvPicPr>
          <p:nvPr/>
        </p:nvPicPr>
        <p:blipFill rotWithShape="1">
          <a:blip r:embed="rId4">
            <a:extLst>
              <a:ext uri="{28A0092B-C50C-407E-A947-70E740481C1C}">
                <a14:useLocalDpi xmlns:a14="http://schemas.microsoft.com/office/drawing/2010/main" val="0"/>
              </a:ext>
            </a:extLst>
          </a:blip>
          <a:srcRect l="14501"/>
          <a:stretch/>
        </p:blipFill>
        <p:spPr>
          <a:xfrm>
            <a:off x="1740970" y="1892730"/>
            <a:ext cx="6328056" cy="4464496"/>
          </a:xfrm>
          <a:prstGeom prst="rect">
            <a:avLst/>
          </a:prstGeom>
        </p:spPr>
      </p:pic>
      <p:sp>
        <p:nvSpPr>
          <p:cNvPr id="10" name="TextBox 9"/>
          <p:cNvSpPr txBox="1"/>
          <p:nvPr/>
        </p:nvSpPr>
        <p:spPr>
          <a:xfrm rot="21052139">
            <a:off x="6363283" y="2996952"/>
            <a:ext cx="923330" cy="1776393"/>
          </a:xfrm>
          <a:prstGeom prst="rect">
            <a:avLst/>
          </a:prstGeom>
          <a:noFill/>
        </p:spPr>
        <p:txBody>
          <a:bodyPr vert="vert" wrap="square" rtlCol="1">
            <a:spAutoFit/>
          </a:bodyPr>
          <a:lstStyle/>
          <a:p>
            <a:r>
              <a:rPr lang="he-IL" sz="4800" b="1" dirty="0" smtClean="0">
                <a:solidFill>
                  <a:schemeClr val="bg1"/>
                </a:solidFill>
              </a:rPr>
              <a:t>פטור</a:t>
            </a:r>
            <a:endParaRPr lang="he-IL" sz="4800" b="1" dirty="0">
              <a:solidFill>
                <a:schemeClr val="bg1"/>
              </a:solidFill>
            </a:endParaRPr>
          </a:p>
        </p:txBody>
      </p:sp>
      <p:sp>
        <p:nvSpPr>
          <p:cNvPr id="11" name="TextBox 10"/>
          <p:cNvSpPr txBox="1"/>
          <p:nvPr/>
        </p:nvSpPr>
        <p:spPr>
          <a:xfrm>
            <a:off x="4350870" y="2900843"/>
            <a:ext cx="923330" cy="1776393"/>
          </a:xfrm>
          <a:prstGeom prst="rect">
            <a:avLst/>
          </a:prstGeom>
          <a:noFill/>
        </p:spPr>
        <p:txBody>
          <a:bodyPr vert="vert" wrap="square" rtlCol="1">
            <a:spAutoFit/>
          </a:bodyPr>
          <a:lstStyle/>
          <a:p>
            <a:r>
              <a:rPr lang="he-IL" sz="4800" b="1" dirty="0" smtClean="0">
                <a:solidFill>
                  <a:schemeClr val="tx2"/>
                </a:solidFill>
              </a:rPr>
              <a:t>ביטוח</a:t>
            </a:r>
            <a:endParaRPr lang="he-IL" sz="4800" b="1" dirty="0">
              <a:solidFill>
                <a:schemeClr val="tx2"/>
              </a:solidFill>
            </a:endParaRPr>
          </a:p>
        </p:txBody>
      </p:sp>
      <p:sp>
        <p:nvSpPr>
          <p:cNvPr id="14" name="TextBox 13"/>
          <p:cNvSpPr txBox="1"/>
          <p:nvPr/>
        </p:nvSpPr>
        <p:spPr>
          <a:xfrm rot="411876">
            <a:off x="3324689" y="3117773"/>
            <a:ext cx="923330" cy="1776393"/>
          </a:xfrm>
          <a:prstGeom prst="rect">
            <a:avLst/>
          </a:prstGeom>
          <a:noFill/>
        </p:spPr>
        <p:txBody>
          <a:bodyPr vert="vert" wrap="square" rtlCol="1">
            <a:spAutoFit/>
          </a:bodyPr>
          <a:lstStyle/>
          <a:p>
            <a:r>
              <a:rPr lang="he-IL" sz="4800" b="1" dirty="0" smtClean="0">
                <a:solidFill>
                  <a:schemeClr val="bg1"/>
                </a:solidFill>
              </a:rPr>
              <a:t>שיפוי</a:t>
            </a:r>
            <a:endParaRPr lang="he-IL" sz="4800" b="1" dirty="0">
              <a:solidFill>
                <a:schemeClr val="bg1"/>
              </a:solidFill>
            </a:endParaRPr>
          </a:p>
        </p:txBody>
      </p:sp>
      <p:sp>
        <p:nvSpPr>
          <p:cNvPr id="2" name="אליפסה 1"/>
          <p:cNvSpPr/>
          <p:nvPr/>
        </p:nvSpPr>
        <p:spPr>
          <a:xfrm>
            <a:off x="6228183" y="3323893"/>
            <a:ext cx="1087017" cy="1933907"/>
          </a:xfrm>
          <a:prstGeom prst="ellipse">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204761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907704" y="281222"/>
            <a:ext cx="7007696" cy="584775"/>
          </a:xfrm>
          <a:prstGeom prst="rect">
            <a:avLst/>
          </a:prstGeom>
        </p:spPr>
        <p:txBody>
          <a:bodyPr vert="horz" wrap="square" lIns="91440" tIns="45720" rIns="91440" bIns="45720" rtlCol="1" anchor="ctr">
            <a:spAutoFit/>
          </a:bodyPr>
          <a:lstStyle>
            <a:lvl1pPr algn="ctr" defTabSz="914400" rtl="1" eaLnBrk="1" latinLnBrk="0" hangingPunct="1">
              <a:spcBef>
                <a:spcPct val="0"/>
              </a:spcBef>
              <a:buNone/>
              <a:defRPr sz="4000" b="0" kern="1200">
                <a:solidFill>
                  <a:srgbClr val="491900"/>
                </a:solidFill>
                <a:latin typeface="NarkisShulamitMF Bold" pitchFamily="18" charset="-79"/>
                <a:ea typeface="NarkisShulamitMF Bold" pitchFamily="18" charset="-79"/>
                <a:cs typeface="NarkisShulamitMF Bold" pitchFamily="18" charset="-79"/>
              </a:defRPr>
            </a:lvl1pPr>
          </a:lstStyle>
          <a:p>
            <a:pPr algn="r">
              <a:defRPr/>
            </a:pPr>
            <a:r>
              <a:rPr lang="he-IL" sz="3200" b="1" dirty="0" smtClean="0">
                <a:solidFill>
                  <a:schemeClr val="accent2">
                    <a:lumMod val="50000"/>
                  </a:schemeClr>
                </a:solidFill>
                <a:latin typeface="Arial Unicode MS" panose="020B0604020202020204" pitchFamily="34" charset="-128"/>
                <a:ea typeface="Arial Unicode MS" panose="020B0604020202020204" pitchFamily="34" charset="-128"/>
                <a:cs typeface="+mn-cs"/>
              </a:rPr>
              <a:t>פטור – ס</a:t>
            </a:r>
            <a:r>
              <a:rPr lang="en-US" sz="3200" b="1" dirty="0" smtClean="0">
                <a:solidFill>
                  <a:schemeClr val="accent2">
                    <a:lumMod val="50000"/>
                  </a:schemeClr>
                </a:solidFill>
                <a:latin typeface="Arial Unicode MS" panose="020B0604020202020204" pitchFamily="34" charset="-128"/>
                <a:ea typeface="Arial Unicode MS" panose="020B0604020202020204" pitchFamily="34" charset="-128"/>
                <a:cs typeface="+mn-cs"/>
              </a:rPr>
              <a:t>'</a:t>
            </a:r>
            <a:r>
              <a:rPr lang="he-IL" sz="3200" b="1" dirty="0" smtClean="0">
                <a:solidFill>
                  <a:schemeClr val="accent2">
                    <a:lumMod val="50000"/>
                  </a:schemeClr>
                </a:solidFill>
                <a:latin typeface="Arial Unicode MS" panose="020B0604020202020204" pitchFamily="34" charset="-128"/>
                <a:ea typeface="Arial Unicode MS" panose="020B0604020202020204" pitchFamily="34" charset="-128"/>
                <a:cs typeface="+mn-cs"/>
              </a:rPr>
              <a:t> 258 לחוק</a:t>
            </a:r>
            <a:endParaRPr lang="en-US" sz="3200" b="1" dirty="0">
              <a:solidFill>
                <a:srgbClr val="FFC000"/>
              </a:solidFill>
              <a:effectLst>
                <a:outerShdw blurRad="38100" dist="38100" dir="2700000" algn="tl">
                  <a:srgbClr val="000000">
                    <a:alpha val="43137"/>
                  </a:srgbClr>
                </a:outerShdw>
              </a:effectLst>
              <a:latin typeface="Berlin Sans FB" pitchFamily="34" charset="0"/>
              <a:ea typeface="+mn-ea"/>
            </a:endParaRPr>
          </a:p>
        </p:txBody>
      </p:sp>
      <p:sp>
        <p:nvSpPr>
          <p:cNvPr id="4" name="Rectangle 3"/>
          <p:cNvSpPr txBox="1">
            <a:spLocks noChangeArrowheads="1"/>
          </p:cNvSpPr>
          <p:nvPr/>
        </p:nvSpPr>
        <p:spPr>
          <a:xfrm>
            <a:off x="457200" y="1196752"/>
            <a:ext cx="8458200" cy="4248472"/>
          </a:xfrm>
          <a:prstGeom prst="rect">
            <a:avLst/>
          </a:prstGeom>
        </p:spPr>
        <p:txBody>
          <a:bodyPr vert="horz" lIns="91440" tIns="45720" rIns="91440" bIns="45720" rtlCol="1">
            <a:noAutofit/>
          </a:bodyPr>
          <a:lstStyle>
            <a:lvl1pPr marL="0" indent="0" algn="r" defTabSz="914400" rtl="1" eaLnBrk="1" latinLnBrk="0" hangingPunct="1">
              <a:spcBef>
                <a:spcPct val="20000"/>
              </a:spcBef>
              <a:buFont typeface="Arial" pitchFamily="34" charset="0"/>
              <a:buNone/>
              <a:defRPr sz="1800" kern="1200">
                <a:solidFill>
                  <a:schemeClr val="bg1"/>
                </a:solidFill>
                <a:latin typeface="NarkisShulamitMF Regular" pitchFamily="18" charset="-79"/>
                <a:ea typeface="NarkisShulamitMF Regular" pitchFamily="18" charset="-79"/>
                <a:cs typeface="NarkisShulamitMF Regular" pitchFamily="18" charset="-79"/>
              </a:defRPr>
            </a:lvl1pPr>
            <a:lvl2pPr marL="457200" indent="0" algn="ctr" defTabSz="914400" rtl="1" eaLnBrk="1" latinLnBrk="0" hangingPunct="1">
              <a:spcBef>
                <a:spcPct val="20000"/>
              </a:spcBef>
              <a:buFont typeface="Arial" pitchFamily="34" charset="0"/>
              <a:buNone/>
              <a:defRPr sz="1800" kern="1200">
                <a:solidFill>
                  <a:schemeClr val="tx1">
                    <a:tint val="75000"/>
                  </a:schemeClr>
                </a:solidFill>
                <a:latin typeface="NarkisShulamitMF Regular" pitchFamily="18" charset="-79"/>
                <a:ea typeface="NarkisShulamitMF Regular" pitchFamily="18" charset="-79"/>
                <a:cs typeface="NarkisShulamitMF Regular" pitchFamily="18" charset="-79"/>
              </a:defRPr>
            </a:lvl2pPr>
            <a:lvl3pPr marL="914400" indent="0" algn="ctr" defTabSz="914400" rtl="1" eaLnBrk="1" latinLnBrk="0" hangingPunct="1">
              <a:spcBef>
                <a:spcPct val="20000"/>
              </a:spcBef>
              <a:buFont typeface="Arial" pitchFamily="34" charset="0"/>
              <a:buNone/>
              <a:defRPr sz="1600" kern="1200">
                <a:solidFill>
                  <a:schemeClr val="tx1">
                    <a:tint val="75000"/>
                  </a:schemeClr>
                </a:solidFill>
                <a:latin typeface="NarkisShulamitMF Regular" pitchFamily="18" charset="-79"/>
                <a:ea typeface="NarkisShulamitMF Regular" pitchFamily="18" charset="-79"/>
                <a:cs typeface="NarkisShulamitMF Regular" pitchFamily="18" charset="-79"/>
              </a:defRPr>
            </a:lvl3pPr>
            <a:lvl4pPr marL="13716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4pPr>
            <a:lvl5pPr marL="18288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spcBef>
                <a:spcPts val="1200"/>
              </a:spcBef>
              <a:buClr>
                <a:schemeClr val="tx1"/>
              </a:buClr>
            </a:pPr>
            <a:r>
              <a:rPr lang="he-IL" altLang="he-IL" sz="2800" dirty="0" smtClean="0">
                <a:solidFill>
                  <a:srgbClr val="663300"/>
                </a:solidFill>
                <a:cs typeface="+mn-cs"/>
              </a:rPr>
              <a:t>חברה רשאית לפטור נושא משרה מאחריותו בשל הפרת חובת הזהירות כלפיה כל עוד הוא פעל בתום לב ולטובת החברה.  </a:t>
            </a:r>
          </a:p>
          <a:p>
            <a:pPr algn="just">
              <a:spcBef>
                <a:spcPts val="1200"/>
              </a:spcBef>
              <a:buClr>
                <a:schemeClr val="tx1"/>
              </a:buClr>
            </a:pPr>
            <a:r>
              <a:rPr lang="he-IL" altLang="he-IL" sz="2800" dirty="0" smtClean="0">
                <a:solidFill>
                  <a:srgbClr val="663300"/>
                </a:solidFill>
                <a:cs typeface="+mn-cs"/>
              </a:rPr>
              <a:t>אבל... הפטור תחת מתקפה</a:t>
            </a:r>
          </a:p>
          <a:p>
            <a:pPr marL="342900" indent="-342900" algn="just">
              <a:spcBef>
                <a:spcPts val="1200"/>
              </a:spcBef>
              <a:buClr>
                <a:schemeClr val="tx1"/>
              </a:buClr>
              <a:buFont typeface="Arial" panose="020B0604020202020204" pitchFamily="34" charset="0"/>
              <a:buChar char="•"/>
            </a:pPr>
            <a:r>
              <a:rPr lang="he-IL" altLang="he-IL" sz="2800" dirty="0" smtClean="0">
                <a:solidFill>
                  <a:srgbClr val="663300"/>
                </a:solidFill>
                <a:cs typeface="+mn-cs"/>
              </a:rPr>
              <a:t>לא </a:t>
            </a:r>
            <a:r>
              <a:rPr lang="he-IL" altLang="he-IL" sz="2800" dirty="0">
                <a:solidFill>
                  <a:srgbClr val="663300"/>
                </a:solidFill>
                <a:cs typeface="+mn-cs"/>
              </a:rPr>
              <a:t>חל </a:t>
            </a:r>
            <a:r>
              <a:rPr lang="he-IL" altLang="he-IL" sz="2800" dirty="0" smtClean="0">
                <a:solidFill>
                  <a:srgbClr val="663300"/>
                </a:solidFill>
                <a:cs typeface="+mn-cs"/>
              </a:rPr>
              <a:t>על חלוקת </a:t>
            </a:r>
            <a:r>
              <a:rPr lang="he-IL" altLang="he-IL" sz="2800" dirty="0" err="1" smtClean="0">
                <a:solidFill>
                  <a:srgbClr val="663300"/>
                </a:solidFill>
                <a:cs typeface="+mn-cs"/>
              </a:rPr>
              <a:t>דיבידינדים</a:t>
            </a:r>
            <a:endParaRPr lang="he-IL" altLang="he-IL" sz="2800" dirty="0" smtClean="0">
              <a:solidFill>
                <a:srgbClr val="663300"/>
              </a:solidFill>
              <a:cs typeface="+mn-cs"/>
            </a:endParaRPr>
          </a:p>
          <a:p>
            <a:pPr marL="342900" indent="-342900" algn="just">
              <a:spcBef>
                <a:spcPts val="1200"/>
              </a:spcBef>
              <a:buClr>
                <a:schemeClr val="tx1"/>
              </a:buClr>
              <a:buFont typeface="Arial" panose="020B0604020202020204" pitchFamily="34" charset="0"/>
              <a:buChar char="•"/>
            </a:pPr>
            <a:r>
              <a:rPr lang="he-IL" altLang="he-IL" sz="2800" dirty="0" smtClean="0">
                <a:solidFill>
                  <a:srgbClr val="663300"/>
                </a:solidFill>
                <a:cs typeface="+mn-cs"/>
              </a:rPr>
              <a:t>לא </a:t>
            </a:r>
            <a:r>
              <a:rPr lang="he-IL" altLang="he-IL" sz="2800" dirty="0">
                <a:solidFill>
                  <a:srgbClr val="663300"/>
                </a:solidFill>
                <a:cs typeface="+mn-cs"/>
              </a:rPr>
              <a:t>חל על הפרת אמונים אלא אם בתום </a:t>
            </a:r>
            <a:r>
              <a:rPr lang="he-IL" altLang="he-IL" sz="2800" dirty="0" smtClean="0">
                <a:solidFill>
                  <a:srgbClr val="663300"/>
                </a:solidFill>
                <a:cs typeface="+mn-cs"/>
              </a:rPr>
              <a:t>לב</a:t>
            </a:r>
          </a:p>
          <a:p>
            <a:pPr marL="342900" indent="-342900" algn="just">
              <a:spcBef>
                <a:spcPts val="1200"/>
              </a:spcBef>
              <a:buClr>
                <a:schemeClr val="tx1"/>
              </a:buClr>
              <a:buFont typeface="Arial" panose="020B0604020202020204" pitchFamily="34" charset="0"/>
              <a:buChar char="•"/>
            </a:pPr>
            <a:r>
              <a:rPr lang="he-IL" altLang="he-IL" sz="2800" dirty="0" err="1" smtClean="0">
                <a:solidFill>
                  <a:srgbClr val="663300"/>
                </a:solidFill>
                <a:cs typeface="+mn-cs"/>
              </a:rPr>
              <a:t>אנטרופי</a:t>
            </a:r>
            <a:endParaRPr lang="he-IL" altLang="he-IL" sz="2800" dirty="0" smtClean="0">
              <a:solidFill>
                <a:srgbClr val="663300"/>
              </a:solidFill>
              <a:cs typeface="+mn-cs"/>
            </a:endParaRPr>
          </a:p>
          <a:p>
            <a:pPr marL="342900" indent="-342900" algn="just">
              <a:lnSpc>
                <a:spcPct val="150000"/>
              </a:lnSpc>
              <a:buClr>
                <a:schemeClr val="tx1"/>
              </a:buClr>
              <a:buFont typeface="Arial" panose="020B0604020202020204" pitchFamily="34" charset="0"/>
              <a:buChar char="•"/>
            </a:pPr>
            <a:endParaRPr lang="he-IL" altLang="he-IL" sz="2800" dirty="0" smtClean="0">
              <a:solidFill>
                <a:srgbClr val="663300"/>
              </a:solidFill>
              <a:cs typeface="+mn-cs"/>
            </a:endParaRPr>
          </a:p>
          <a:p>
            <a:pPr algn="just">
              <a:lnSpc>
                <a:spcPct val="150000"/>
              </a:lnSpc>
              <a:buClr>
                <a:schemeClr val="tx1"/>
              </a:buClr>
            </a:pPr>
            <a:endParaRPr lang="he-IL" altLang="he-IL" sz="2800" dirty="0" smtClean="0">
              <a:solidFill>
                <a:srgbClr val="663300"/>
              </a:solidFill>
              <a:cs typeface="+mn-cs"/>
            </a:endParaRPr>
          </a:p>
          <a:p>
            <a:pPr algn="just">
              <a:lnSpc>
                <a:spcPct val="150000"/>
              </a:lnSpc>
              <a:buClr>
                <a:schemeClr val="tx1"/>
              </a:buClr>
            </a:pPr>
            <a:endParaRPr lang="he-IL" altLang="he-IL" sz="2800" dirty="0" smtClean="0">
              <a:solidFill>
                <a:srgbClr val="663300"/>
              </a:solidFill>
              <a:cs typeface="+mn-cs"/>
            </a:endParaRPr>
          </a:p>
          <a:p>
            <a:pPr algn="just">
              <a:lnSpc>
                <a:spcPct val="150000"/>
              </a:lnSpc>
              <a:buClr>
                <a:schemeClr val="tx1"/>
              </a:buClr>
              <a:buFontTx/>
              <a:buBlip>
                <a:blip r:embed="rId3"/>
              </a:buBlip>
            </a:pPr>
            <a:endParaRPr lang="he-IL" altLang="he-IL" sz="2800" dirty="0">
              <a:solidFill>
                <a:srgbClr val="663300"/>
              </a:solidFill>
              <a:cs typeface="+mn-cs"/>
            </a:endParaRPr>
          </a:p>
        </p:txBody>
      </p:sp>
    </p:spTree>
    <p:extLst>
      <p:ext uri="{BB962C8B-B14F-4D97-AF65-F5344CB8AC3E}">
        <p14:creationId xmlns:p14="http://schemas.microsoft.com/office/powerpoint/2010/main" val="3573321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3">
            <a:extLst>
              <a:ext uri="{28A0092B-C50C-407E-A947-70E740481C1C}">
                <a14:useLocalDpi xmlns:a14="http://schemas.microsoft.com/office/drawing/2010/main" val="0"/>
              </a:ext>
            </a:extLst>
          </a:blip>
          <a:srcRect l="14501"/>
          <a:stretch/>
        </p:blipFill>
        <p:spPr>
          <a:xfrm>
            <a:off x="1828800" y="1556793"/>
            <a:ext cx="6328056" cy="4464496"/>
          </a:xfrm>
          <a:prstGeom prst="rect">
            <a:avLst/>
          </a:prstGeom>
        </p:spPr>
      </p:pic>
      <p:sp>
        <p:nvSpPr>
          <p:cNvPr id="6" name="TextBox 5"/>
          <p:cNvSpPr txBox="1"/>
          <p:nvPr/>
        </p:nvSpPr>
        <p:spPr>
          <a:xfrm rot="21052139">
            <a:off x="6363283" y="2996952"/>
            <a:ext cx="923330" cy="1776393"/>
          </a:xfrm>
          <a:prstGeom prst="rect">
            <a:avLst/>
          </a:prstGeom>
          <a:noFill/>
        </p:spPr>
        <p:txBody>
          <a:bodyPr vert="vert" wrap="square" rtlCol="1">
            <a:spAutoFit/>
          </a:bodyPr>
          <a:lstStyle/>
          <a:p>
            <a:r>
              <a:rPr lang="he-IL" sz="4800" b="1" dirty="0" smtClean="0">
                <a:solidFill>
                  <a:schemeClr val="bg1"/>
                </a:solidFill>
              </a:rPr>
              <a:t>פטור</a:t>
            </a:r>
            <a:endParaRPr lang="he-IL" sz="4800" b="1" dirty="0">
              <a:solidFill>
                <a:schemeClr val="bg1"/>
              </a:solidFill>
            </a:endParaRPr>
          </a:p>
        </p:txBody>
      </p:sp>
      <p:sp>
        <p:nvSpPr>
          <p:cNvPr id="8" name="TextBox 7"/>
          <p:cNvSpPr txBox="1"/>
          <p:nvPr/>
        </p:nvSpPr>
        <p:spPr>
          <a:xfrm>
            <a:off x="4350870" y="2743200"/>
            <a:ext cx="923330" cy="1776393"/>
          </a:xfrm>
          <a:prstGeom prst="rect">
            <a:avLst/>
          </a:prstGeom>
          <a:noFill/>
        </p:spPr>
        <p:txBody>
          <a:bodyPr vert="vert" wrap="square" rtlCol="1">
            <a:spAutoFit/>
          </a:bodyPr>
          <a:lstStyle/>
          <a:p>
            <a:r>
              <a:rPr lang="he-IL" sz="4800" b="1" dirty="0" smtClean="0">
                <a:solidFill>
                  <a:schemeClr val="tx2"/>
                </a:solidFill>
              </a:rPr>
              <a:t>ביטוח</a:t>
            </a:r>
            <a:endParaRPr lang="he-IL" sz="4800" b="1" dirty="0">
              <a:solidFill>
                <a:schemeClr val="tx2"/>
              </a:solidFill>
            </a:endParaRPr>
          </a:p>
        </p:txBody>
      </p:sp>
      <p:sp>
        <p:nvSpPr>
          <p:cNvPr id="9" name="TextBox 8"/>
          <p:cNvSpPr txBox="1"/>
          <p:nvPr/>
        </p:nvSpPr>
        <p:spPr>
          <a:xfrm rot="411876">
            <a:off x="3324689" y="3117773"/>
            <a:ext cx="923330" cy="1776393"/>
          </a:xfrm>
          <a:prstGeom prst="rect">
            <a:avLst/>
          </a:prstGeom>
          <a:noFill/>
        </p:spPr>
        <p:txBody>
          <a:bodyPr vert="vert" wrap="square" rtlCol="1">
            <a:spAutoFit/>
          </a:bodyPr>
          <a:lstStyle/>
          <a:p>
            <a:r>
              <a:rPr lang="he-IL" sz="4800" b="1" dirty="0" smtClean="0">
                <a:solidFill>
                  <a:schemeClr val="bg1"/>
                </a:solidFill>
              </a:rPr>
              <a:t>שיפוי</a:t>
            </a:r>
            <a:endParaRPr lang="he-IL" sz="4800" b="1" dirty="0">
              <a:solidFill>
                <a:schemeClr val="bg1"/>
              </a:solidFill>
            </a:endParaRPr>
          </a:p>
        </p:txBody>
      </p:sp>
      <p:sp>
        <p:nvSpPr>
          <p:cNvPr id="10" name="אליפסה 9"/>
          <p:cNvSpPr/>
          <p:nvPr/>
        </p:nvSpPr>
        <p:spPr>
          <a:xfrm>
            <a:off x="3221838" y="3152664"/>
            <a:ext cx="1087017" cy="1933907"/>
          </a:xfrm>
          <a:prstGeom prst="ellipse">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Box 10"/>
          <p:cNvSpPr txBox="1"/>
          <p:nvPr/>
        </p:nvSpPr>
        <p:spPr>
          <a:xfrm>
            <a:off x="2862593" y="139987"/>
            <a:ext cx="5915647" cy="646331"/>
          </a:xfrm>
          <a:prstGeom prst="rect">
            <a:avLst/>
          </a:prstGeom>
          <a:noFill/>
        </p:spPr>
        <p:txBody>
          <a:bodyPr wrap="square" rtlCol="1">
            <a:spAutoFit/>
          </a:bodyPr>
          <a:lstStyle/>
          <a:p>
            <a:pPr marL="265176" lvl="0" indent="-265176" rtl="0">
              <a:spcBef>
                <a:spcPts val="250"/>
              </a:spcBef>
              <a:buClr>
                <a:schemeClr val="accent1"/>
              </a:buClr>
              <a:buSzPct val="80000"/>
              <a:defRPr/>
            </a:pPr>
            <a:r>
              <a:rPr lang="he-IL" sz="3600" b="1" dirty="0">
                <a:solidFill>
                  <a:schemeClr val="accent2">
                    <a:lumMod val="50000"/>
                  </a:schemeClr>
                </a:solidFill>
              </a:rPr>
              <a:t>מנגנוני הגנה</a:t>
            </a:r>
          </a:p>
        </p:txBody>
      </p:sp>
    </p:spTree>
    <p:extLst>
      <p:ext uri="{BB962C8B-B14F-4D97-AF65-F5344CB8AC3E}">
        <p14:creationId xmlns:p14="http://schemas.microsoft.com/office/powerpoint/2010/main" val="3335035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228600" y="1066800"/>
            <a:ext cx="7761406" cy="723275"/>
          </a:xfrm>
          <a:prstGeom prst="rect">
            <a:avLst/>
          </a:prstGeom>
        </p:spPr>
        <p:txBody>
          <a:bodyPr wrap="square">
            <a:spAutoFit/>
          </a:bodyPr>
          <a:lstStyle/>
          <a:p>
            <a:pPr>
              <a:spcBef>
                <a:spcPts val="600"/>
              </a:spcBef>
            </a:pPr>
            <a:endParaRPr lang="he-IL" sz="1200" dirty="0" smtClean="0"/>
          </a:p>
          <a:p>
            <a:pPr>
              <a:spcBef>
                <a:spcPts val="600"/>
              </a:spcBef>
            </a:pPr>
            <a:endParaRPr lang="he-IL" sz="2400" dirty="0" smtClean="0"/>
          </a:p>
        </p:txBody>
      </p:sp>
      <p:sp>
        <p:nvSpPr>
          <p:cNvPr id="5" name="מלבן 4"/>
          <p:cNvSpPr/>
          <p:nvPr/>
        </p:nvSpPr>
        <p:spPr>
          <a:xfrm>
            <a:off x="457200" y="1101121"/>
            <a:ext cx="8537336" cy="3570208"/>
          </a:xfrm>
          <a:prstGeom prst="rect">
            <a:avLst/>
          </a:prstGeom>
        </p:spPr>
        <p:txBody>
          <a:bodyPr wrap="square">
            <a:spAutoFit/>
          </a:bodyPr>
          <a:lstStyle/>
          <a:p>
            <a:pPr marL="800100" lvl="1" indent="-342900">
              <a:spcBef>
                <a:spcPts val="1200"/>
              </a:spcBef>
              <a:buClr>
                <a:schemeClr val="tx1"/>
              </a:buClr>
              <a:buFont typeface="Arial" panose="020B0604020202020204" pitchFamily="34" charset="0"/>
              <a:buChar char="•"/>
              <a:defRPr/>
            </a:pPr>
            <a:r>
              <a:rPr lang="he-IL" sz="2800" dirty="0">
                <a:solidFill>
                  <a:srgbClr val="663300"/>
                </a:solidFill>
              </a:rPr>
              <a:t>חבות כספית לטובת צד </a:t>
            </a:r>
            <a:r>
              <a:rPr lang="he-IL" sz="2800" dirty="0" smtClean="0">
                <a:solidFill>
                  <a:srgbClr val="663300"/>
                </a:solidFill>
              </a:rPr>
              <a:t>שלישי</a:t>
            </a:r>
          </a:p>
          <a:p>
            <a:pPr marL="800100" lvl="1" indent="-342900">
              <a:spcBef>
                <a:spcPts val="1200"/>
              </a:spcBef>
              <a:buClr>
                <a:schemeClr val="tx1"/>
              </a:buClr>
              <a:buFont typeface="Arial" panose="020B0604020202020204" pitchFamily="34" charset="0"/>
              <a:buChar char="•"/>
              <a:defRPr/>
            </a:pPr>
            <a:r>
              <a:rPr lang="he-IL" sz="2800" dirty="0" smtClean="0">
                <a:solidFill>
                  <a:srgbClr val="663300"/>
                </a:solidFill>
              </a:rPr>
              <a:t>הוצאות </a:t>
            </a:r>
            <a:r>
              <a:rPr lang="he-IL" sz="2800" dirty="0">
                <a:solidFill>
                  <a:srgbClr val="663300"/>
                </a:solidFill>
              </a:rPr>
              <a:t>משפטיות עקב חקירה או הליך פלילי שהסתיים בלא הגשת כתב </a:t>
            </a:r>
            <a:r>
              <a:rPr lang="he-IL" sz="2800" dirty="0" smtClean="0">
                <a:solidFill>
                  <a:srgbClr val="663300"/>
                </a:solidFill>
              </a:rPr>
              <a:t>אישום </a:t>
            </a:r>
          </a:p>
          <a:p>
            <a:pPr lvl="2">
              <a:spcBef>
                <a:spcPts val="1200"/>
              </a:spcBef>
              <a:buClr>
                <a:schemeClr val="tx1"/>
              </a:buClr>
              <a:defRPr/>
            </a:pPr>
            <a:r>
              <a:rPr lang="he-IL" sz="2800" dirty="0" smtClean="0">
                <a:solidFill>
                  <a:srgbClr val="663300"/>
                </a:solidFill>
              </a:rPr>
              <a:t>(לא יינתן שיפוי לחבות כספית כחלופה להליך פלילי, אלא אם מדובר בעבירה שאינה דורשת הוכחת מחשבה פלילית)</a:t>
            </a:r>
          </a:p>
          <a:p>
            <a:pPr marL="800100" lvl="1" indent="-342900">
              <a:spcBef>
                <a:spcPts val="1200"/>
              </a:spcBef>
              <a:buClr>
                <a:schemeClr val="tx1"/>
              </a:buClr>
              <a:buFont typeface="Arial" panose="020B0604020202020204" pitchFamily="34" charset="0"/>
              <a:buChar char="•"/>
              <a:defRPr/>
            </a:pPr>
            <a:r>
              <a:rPr lang="en-US" sz="2800" dirty="0" smtClean="0">
                <a:solidFill>
                  <a:srgbClr val="663300"/>
                </a:solidFill>
              </a:rPr>
              <a:t> </a:t>
            </a:r>
            <a:r>
              <a:rPr lang="he-IL" sz="2800" dirty="0">
                <a:solidFill>
                  <a:srgbClr val="663300"/>
                </a:solidFill>
              </a:rPr>
              <a:t>הוצאות הגנה מפני תביעה נגזרת</a:t>
            </a:r>
            <a:endParaRPr lang="en-US" sz="2800" dirty="0">
              <a:solidFill>
                <a:srgbClr val="663300"/>
              </a:solidFill>
            </a:endParaRPr>
          </a:p>
        </p:txBody>
      </p:sp>
      <p:sp>
        <p:nvSpPr>
          <p:cNvPr id="6" name="Rectangle 2"/>
          <p:cNvSpPr txBox="1">
            <a:spLocks noChangeArrowheads="1"/>
          </p:cNvSpPr>
          <p:nvPr/>
        </p:nvSpPr>
        <p:spPr>
          <a:xfrm>
            <a:off x="1907704" y="281222"/>
            <a:ext cx="7007696" cy="584775"/>
          </a:xfrm>
          <a:prstGeom prst="rect">
            <a:avLst/>
          </a:prstGeom>
        </p:spPr>
        <p:txBody>
          <a:bodyPr vert="horz" wrap="square" lIns="91440" tIns="45720" rIns="91440" bIns="45720" rtlCol="1" anchor="ctr">
            <a:spAutoFit/>
          </a:bodyPr>
          <a:lstStyle>
            <a:lvl1pPr algn="ctr" defTabSz="914400" rtl="1" eaLnBrk="1" latinLnBrk="0" hangingPunct="1">
              <a:spcBef>
                <a:spcPct val="0"/>
              </a:spcBef>
              <a:buNone/>
              <a:defRPr sz="4000" b="0" kern="1200">
                <a:solidFill>
                  <a:srgbClr val="491900"/>
                </a:solidFill>
                <a:latin typeface="NarkisShulamitMF Bold" pitchFamily="18" charset="-79"/>
                <a:ea typeface="NarkisShulamitMF Bold" pitchFamily="18" charset="-79"/>
                <a:cs typeface="NarkisShulamitMF Bold" pitchFamily="18" charset="-79"/>
              </a:defRPr>
            </a:lvl1pPr>
          </a:lstStyle>
          <a:p>
            <a:pPr algn="r">
              <a:defRPr/>
            </a:pPr>
            <a:r>
              <a:rPr lang="he-IL" sz="3200" b="1" dirty="0" smtClean="0">
                <a:solidFill>
                  <a:schemeClr val="accent2">
                    <a:lumMod val="50000"/>
                  </a:schemeClr>
                </a:solidFill>
                <a:latin typeface="Arial Unicode MS" panose="020B0604020202020204" pitchFamily="34" charset="-128"/>
                <a:ea typeface="Arial Unicode MS" panose="020B0604020202020204" pitchFamily="34" charset="-128"/>
                <a:cs typeface="+mn-cs"/>
              </a:rPr>
              <a:t>שיפוי – ס</a:t>
            </a:r>
            <a:r>
              <a:rPr lang="en-US" sz="3200" b="1" dirty="0" smtClean="0">
                <a:solidFill>
                  <a:schemeClr val="accent2">
                    <a:lumMod val="50000"/>
                  </a:schemeClr>
                </a:solidFill>
                <a:latin typeface="Arial Unicode MS" panose="020B0604020202020204" pitchFamily="34" charset="-128"/>
                <a:ea typeface="Arial Unicode MS" panose="020B0604020202020204" pitchFamily="34" charset="-128"/>
                <a:cs typeface="+mn-cs"/>
              </a:rPr>
              <a:t>'</a:t>
            </a:r>
            <a:r>
              <a:rPr lang="he-IL" sz="3200" b="1" dirty="0" smtClean="0">
                <a:solidFill>
                  <a:schemeClr val="accent2">
                    <a:lumMod val="50000"/>
                  </a:schemeClr>
                </a:solidFill>
                <a:latin typeface="Arial Unicode MS" panose="020B0604020202020204" pitchFamily="34" charset="-128"/>
                <a:ea typeface="Arial Unicode MS" panose="020B0604020202020204" pitchFamily="34" charset="-128"/>
                <a:cs typeface="+mn-cs"/>
              </a:rPr>
              <a:t> 260 לחוק</a:t>
            </a:r>
            <a:endParaRPr lang="en-US" sz="3200" b="1" dirty="0">
              <a:solidFill>
                <a:srgbClr val="FFC000"/>
              </a:solidFill>
              <a:effectLst>
                <a:outerShdw blurRad="38100" dist="38100" dir="2700000" algn="tl">
                  <a:srgbClr val="000000">
                    <a:alpha val="43137"/>
                  </a:srgbClr>
                </a:outerShdw>
              </a:effectLst>
              <a:latin typeface="Berlin Sans FB" pitchFamily="34" charset="0"/>
              <a:ea typeface="+mn-ea"/>
            </a:endParaRPr>
          </a:p>
        </p:txBody>
      </p:sp>
    </p:spTree>
    <p:extLst>
      <p:ext uri="{BB962C8B-B14F-4D97-AF65-F5344CB8AC3E}">
        <p14:creationId xmlns:p14="http://schemas.microsoft.com/office/powerpoint/2010/main" val="3268391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228600" y="1066800"/>
            <a:ext cx="7761406" cy="723275"/>
          </a:xfrm>
          <a:prstGeom prst="rect">
            <a:avLst/>
          </a:prstGeom>
        </p:spPr>
        <p:txBody>
          <a:bodyPr wrap="square">
            <a:spAutoFit/>
          </a:bodyPr>
          <a:lstStyle/>
          <a:p>
            <a:pPr>
              <a:spcBef>
                <a:spcPts val="600"/>
              </a:spcBef>
            </a:pPr>
            <a:endParaRPr lang="he-IL" sz="1200" dirty="0" smtClean="0"/>
          </a:p>
          <a:p>
            <a:pPr>
              <a:spcBef>
                <a:spcPts val="600"/>
              </a:spcBef>
            </a:pPr>
            <a:endParaRPr lang="he-IL" sz="2400" dirty="0" smtClean="0"/>
          </a:p>
        </p:txBody>
      </p:sp>
      <p:sp>
        <p:nvSpPr>
          <p:cNvPr id="5" name="מלבן 4"/>
          <p:cNvSpPr/>
          <p:nvPr/>
        </p:nvSpPr>
        <p:spPr>
          <a:xfrm>
            <a:off x="243840" y="1101121"/>
            <a:ext cx="8750696" cy="3724096"/>
          </a:xfrm>
          <a:prstGeom prst="rect">
            <a:avLst/>
          </a:prstGeom>
        </p:spPr>
        <p:txBody>
          <a:bodyPr wrap="square">
            <a:spAutoFit/>
          </a:bodyPr>
          <a:lstStyle/>
          <a:p>
            <a:pPr lvl="1">
              <a:buClr>
                <a:schemeClr val="tx1"/>
              </a:buClr>
              <a:defRPr/>
            </a:pPr>
            <a:r>
              <a:rPr lang="he-IL" sz="2800" dirty="0">
                <a:solidFill>
                  <a:srgbClr val="663300"/>
                </a:solidFill>
              </a:rPr>
              <a:t>מנגנון חלקי, בין היתר בשל:</a:t>
            </a:r>
          </a:p>
          <a:p>
            <a:pPr marL="800100" lvl="1" indent="-342900">
              <a:spcBef>
                <a:spcPts val="1200"/>
              </a:spcBef>
              <a:buClr>
                <a:schemeClr val="tx1"/>
              </a:buClr>
              <a:buFont typeface="Arial" panose="020B0604020202020204" pitchFamily="34" charset="0"/>
              <a:buChar char="•"/>
              <a:defRPr/>
            </a:pPr>
            <a:r>
              <a:rPr lang="he-IL" sz="2800" dirty="0">
                <a:solidFill>
                  <a:srgbClr val="663300"/>
                </a:solidFill>
              </a:rPr>
              <a:t>ההתחייבות לשיפוי מוגבלת מבחינת אירועים ומבחינת סכום</a:t>
            </a:r>
          </a:p>
          <a:p>
            <a:pPr marL="800100" lvl="1" indent="-342900">
              <a:spcBef>
                <a:spcPts val="1200"/>
              </a:spcBef>
              <a:buClr>
                <a:schemeClr val="tx1"/>
              </a:buClr>
              <a:buFont typeface="Arial" panose="020B0604020202020204" pitchFamily="34" charset="0"/>
              <a:buChar char="•"/>
              <a:defRPr/>
            </a:pPr>
            <a:r>
              <a:rPr lang="he-IL" sz="2800" dirty="0">
                <a:solidFill>
                  <a:srgbClr val="663300"/>
                </a:solidFill>
              </a:rPr>
              <a:t>החלטת שיפוי בדיעבד כרוכה באישור ברוב הנדרש לעסקת בעל ענין</a:t>
            </a:r>
          </a:p>
          <a:p>
            <a:pPr marL="800100" lvl="1" indent="-342900">
              <a:spcBef>
                <a:spcPts val="1200"/>
              </a:spcBef>
              <a:buClr>
                <a:schemeClr val="tx1"/>
              </a:buClr>
              <a:buFont typeface="Arial" panose="020B0604020202020204" pitchFamily="34" charset="0"/>
              <a:buChar char="•"/>
              <a:defRPr/>
            </a:pPr>
            <a:r>
              <a:rPr lang="he-IL" sz="2800" dirty="0">
                <a:solidFill>
                  <a:srgbClr val="663300"/>
                </a:solidFill>
              </a:rPr>
              <a:t>לא ניתן לשפות מפני חבות בתביעה נגזרת</a:t>
            </a:r>
          </a:p>
          <a:p>
            <a:pPr marL="800100" lvl="1" indent="-342900">
              <a:spcBef>
                <a:spcPts val="1200"/>
              </a:spcBef>
              <a:buClr>
                <a:schemeClr val="tx1"/>
              </a:buClr>
              <a:buFont typeface="Arial" panose="020B0604020202020204" pitchFamily="34" charset="0"/>
              <a:buChar char="•"/>
              <a:defRPr/>
            </a:pPr>
            <a:r>
              <a:rPr lang="he-IL" sz="2800" dirty="0">
                <a:solidFill>
                  <a:srgbClr val="663300"/>
                </a:solidFill>
              </a:rPr>
              <a:t>לא רלבנטי מקום שהחברה אינה סולבנטית </a:t>
            </a:r>
          </a:p>
        </p:txBody>
      </p:sp>
      <p:sp>
        <p:nvSpPr>
          <p:cNvPr id="6" name="Rectangle 2"/>
          <p:cNvSpPr txBox="1">
            <a:spLocks noChangeArrowheads="1"/>
          </p:cNvSpPr>
          <p:nvPr/>
        </p:nvSpPr>
        <p:spPr>
          <a:xfrm>
            <a:off x="1907704" y="281222"/>
            <a:ext cx="7007696" cy="584775"/>
          </a:xfrm>
          <a:prstGeom prst="rect">
            <a:avLst/>
          </a:prstGeom>
        </p:spPr>
        <p:txBody>
          <a:bodyPr vert="horz" wrap="square" lIns="91440" tIns="45720" rIns="91440" bIns="45720" rtlCol="1" anchor="ctr">
            <a:spAutoFit/>
          </a:bodyPr>
          <a:lstStyle>
            <a:lvl1pPr algn="ctr" defTabSz="914400" rtl="1" eaLnBrk="1" latinLnBrk="0" hangingPunct="1">
              <a:spcBef>
                <a:spcPct val="0"/>
              </a:spcBef>
              <a:buNone/>
              <a:defRPr sz="4000" b="0" kern="1200">
                <a:solidFill>
                  <a:srgbClr val="491900"/>
                </a:solidFill>
                <a:latin typeface="NarkisShulamitMF Bold" pitchFamily="18" charset="-79"/>
                <a:ea typeface="NarkisShulamitMF Bold" pitchFamily="18" charset="-79"/>
                <a:cs typeface="NarkisShulamitMF Bold" pitchFamily="18" charset="-79"/>
              </a:defRPr>
            </a:lvl1pPr>
          </a:lstStyle>
          <a:p>
            <a:pPr algn="r">
              <a:defRPr/>
            </a:pPr>
            <a:r>
              <a:rPr lang="he-IL" sz="3200" b="1" dirty="0" smtClean="0">
                <a:solidFill>
                  <a:schemeClr val="accent2">
                    <a:lumMod val="50000"/>
                  </a:schemeClr>
                </a:solidFill>
                <a:latin typeface="Arial Unicode MS" panose="020B0604020202020204" pitchFamily="34" charset="-128"/>
                <a:ea typeface="Arial Unicode MS" panose="020B0604020202020204" pitchFamily="34" charset="-128"/>
                <a:cs typeface="+mn-cs"/>
              </a:rPr>
              <a:t>שיפוי – ס</a:t>
            </a:r>
            <a:r>
              <a:rPr lang="en-US" sz="3200" b="1" dirty="0" smtClean="0">
                <a:solidFill>
                  <a:schemeClr val="accent2">
                    <a:lumMod val="50000"/>
                  </a:schemeClr>
                </a:solidFill>
                <a:latin typeface="Arial Unicode MS" panose="020B0604020202020204" pitchFamily="34" charset="-128"/>
                <a:ea typeface="Arial Unicode MS" panose="020B0604020202020204" pitchFamily="34" charset="-128"/>
                <a:cs typeface="+mn-cs"/>
              </a:rPr>
              <a:t>'</a:t>
            </a:r>
            <a:r>
              <a:rPr lang="he-IL" sz="3200" b="1" dirty="0" smtClean="0">
                <a:solidFill>
                  <a:schemeClr val="accent2">
                    <a:lumMod val="50000"/>
                  </a:schemeClr>
                </a:solidFill>
                <a:latin typeface="Arial Unicode MS" panose="020B0604020202020204" pitchFamily="34" charset="-128"/>
                <a:ea typeface="Arial Unicode MS" panose="020B0604020202020204" pitchFamily="34" charset="-128"/>
                <a:cs typeface="+mn-cs"/>
              </a:rPr>
              <a:t> 260 לחוק</a:t>
            </a:r>
            <a:endParaRPr lang="en-US" sz="3200" b="1" dirty="0">
              <a:solidFill>
                <a:srgbClr val="FFC000"/>
              </a:solidFill>
              <a:effectLst>
                <a:outerShdw blurRad="38100" dist="38100" dir="2700000" algn="tl">
                  <a:srgbClr val="000000">
                    <a:alpha val="43137"/>
                  </a:srgbClr>
                </a:outerShdw>
              </a:effectLst>
              <a:latin typeface="Berlin Sans FB" pitchFamily="34" charset="0"/>
              <a:ea typeface="+mn-ea"/>
            </a:endParaRPr>
          </a:p>
        </p:txBody>
      </p:sp>
    </p:spTree>
    <p:extLst>
      <p:ext uri="{BB962C8B-B14F-4D97-AF65-F5344CB8AC3E}">
        <p14:creationId xmlns:p14="http://schemas.microsoft.com/office/powerpoint/2010/main" val="3918072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3">
            <a:extLst>
              <a:ext uri="{28A0092B-C50C-407E-A947-70E740481C1C}">
                <a14:useLocalDpi xmlns:a14="http://schemas.microsoft.com/office/drawing/2010/main" val="0"/>
              </a:ext>
            </a:extLst>
          </a:blip>
          <a:srcRect l="14501"/>
          <a:stretch/>
        </p:blipFill>
        <p:spPr>
          <a:xfrm>
            <a:off x="1828800" y="1556793"/>
            <a:ext cx="6328056" cy="4464496"/>
          </a:xfrm>
          <a:prstGeom prst="rect">
            <a:avLst/>
          </a:prstGeom>
        </p:spPr>
      </p:pic>
      <p:sp>
        <p:nvSpPr>
          <p:cNvPr id="6" name="TextBox 5"/>
          <p:cNvSpPr txBox="1"/>
          <p:nvPr/>
        </p:nvSpPr>
        <p:spPr>
          <a:xfrm rot="21052139">
            <a:off x="6363283" y="2996952"/>
            <a:ext cx="923330" cy="1776393"/>
          </a:xfrm>
          <a:prstGeom prst="rect">
            <a:avLst/>
          </a:prstGeom>
          <a:noFill/>
        </p:spPr>
        <p:txBody>
          <a:bodyPr vert="vert" wrap="square" rtlCol="1">
            <a:spAutoFit/>
          </a:bodyPr>
          <a:lstStyle/>
          <a:p>
            <a:r>
              <a:rPr lang="he-IL" sz="4800" b="1" dirty="0" smtClean="0">
                <a:solidFill>
                  <a:schemeClr val="bg1"/>
                </a:solidFill>
              </a:rPr>
              <a:t>פטור</a:t>
            </a:r>
            <a:endParaRPr lang="he-IL" sz="4800" b="1" dirty="0">
              <a:solidFill>
                <a:schemeClr val="bg1"/>
              </a:solidFill>
            </a:endParaRPr>
          </a:p>
        </p:txBody>
      </p:sp>
      <p:sp>
        <p:nvSpPr>
          <p:cNvPr id="8" name="TextBox 7"/>
          <p:cNvSpPr txBox="1"/>
          <p:nvPr/>
        </p:nvSpPr>
        <p:spPr>
          <a:xfrm>
            <a:off x="4404754" y="2590800"/>
            <a:ext cx="923330" cy="1776393"/>
          </a:xfrm>
          <a:prstGeom prst="rect">
            <a:avLst/>
          </a:prstGeom>
          <a:noFill/>
        </p:spPr>
        <p:txBody>
          <a:bodyPr vert="vert" wrap="square" rtlCol="1">
            <a:spAutoFit/>
          </a:bodyPr>
          <a:lstStyle/>
          <a:p>
            <a:r>
              <a:rPr lang="he-IL" sz="4800" b="1" dirty="0" smtClean="0">
                <a:solidFill>
                  <a:schemeClr val="tx2"/>
                </a:solidFill>
              </a:rPr>
              <a:t>ביטוח</a:t>
            </a:r>
            <a:endParaRPr lang="he-IL" sz="4800" b="1" dirty="0">
              <a:solidFill>
                <a:schemeClr val="tx2"/>
              </a:solidFill>
            </a:endParaRPr>
          </a:p>
        </p:txBody>
      </p:sp>
      <p:sp>
        <p:nvSpPr>
          <p:cNvPr id="9" name="TextBox 8"/>
          <p:cNvSpPr txBox="1"/>
          <p:nvPr/>
        </p:nvSpPr>
        <p:spPr>
          <a:xfrm rot="411876">
            <a:off x="3324689" y="3117773"/>
            <a:ext cx="923330" cy="1776393"/>
          </a:xfrm>
          <a:prstGeom prst="rect">
            <a:avLst/>
          </a:prstGeom>
          <a:noFill/>
        </p:spPr>
        <p:txBody>
          <a:bodyPr vert="vert" wrap="square" rtlCol="1">
            <a:spAutoFit/>
          </a:bodyPr>
          <a:lstStyle/>
          <a:p>
            <a:r>
              <a:rPr lang="he-IL" sz="4800" b="1" dirty="0" smtClean="0">
                <a:solidFill>
                  <a:schemeClr val="bg1"/>
                </a:solidFill>
              </a:rPr>
              <a:t>שיפוי</a:t>
            </a:r>
            <a:endParaRPr lang="he-IL" sz="4800" b="1" dirty="0">
              <a:solidFill>
                <a:schemeClr val="bg1"/>
              </a:solidFill>
            </a:endParaRPr>
          </a:p>
        </p:txBody>
      </p:sp>
      <p:sp>
        <p:nvSpPr>
          <p:cNvPr id="11" name="אליפסה 10"/>
          <p:cNvSpPr/>
          <p:nvPr/>
        </p:nvSpPr>
        <p:spPr>
          <a:xfrm>
            <a:off x="4278375" y="2590800"/>
            <a:ext cx="1087017" cy="1933907"/>
          </a:xfrm>
          <a:prstGeom prst="ellipse">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p:cNvSpPr txBox="1"/>
          <p:nvPr/>
        </p:nvSpPr>
        <p:spPr>
          <a:xfrm>
            <a:off x="2862593" y="139987"/>
            <a:ext cx="5915647" cy="646331"/>
          </a:xfrm>
          <a:prstGeom prst="rect">
            <a:avLst/>
          </a:prstGeom>
          <a:noFill/>
        </p:spPr>
        <p:txBody>
          <a:bodyPr wrap="square" rtlCol="1">
            <a:spAutoFit/>
          </a:bodyPr>
          <a:lstStyle/>
          <a:p>
            <a:pPr marL="265176" lvl="0" indent="-265176" rtl="0">
              <a:spcBef>
                <a:spcPts val="250"/>
              </a:spcBef>
              <a:buClr>
                <a:schemeClr val="accent1"/>
              </a:buClr>
              <a:buSzPct val="80000"/>
              <a:defRPr/>
            </a:pPr>
            <a:r>
              <a:rPr lang="he-IL" sz="3600" b="1" dirty="0">
                <a:solidFill>
                  <a:schemeClr val="accent2">
                    <a:lumMod val="50000"/>
                  </a:schemeClr>
                </a:solidFill>
              </a:rPr>
              <a:t>מנגנוני הגנה</a:t>
            </a:r>
          </a:p>
        </p:txBody>
      </p:sp>
    </p:spTree>
    <p:extLst>
      <p:ext uri="{BB962C8B-B14F-4D97-AF65-F5344CB8AC3E}">
        <p14:creationId xmlns:p14="http://schemas.microsoft.com/office/powerpoint/2010/main" val="1779557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11560" y="865997"/>
            <a:ext cx="8229600" cy="5763403"/>
          </a:xfrm>
          <a:prstGeom prst="rect">
            <a:avLst/>
          </a:prstGeom>
        </p:spPr>
        <p:txBody>
          <a:bodyPr vert="horz" lIns="91440" tIns="45720" rIns="91440" bIns="45720" rtlCol="1">
            <a:noAutofit/>
          </a:bodyPr>
          <a:lstStyle>
            <a:lvl1pPr marL="0" indent="0" algn="r" defTabSz="914400" rtl="1" eaLnBrk="1" latinLnBrk="0" hangingPunct="1">
              <a:spcBef>
                <a:spcPct val="20000"/>
              </a:spcBef>
              <a:buFont typeface="Arial" pitchFamily="34" charset="0"/>
              <a:buNone/>
              <a:defRPr sz="1800" kern="1200">
                <a:solidFill>
                  <a:schemeClr val="bg1"/>
                </a:solidFill>
                <a:latin typeface="NarkisShulamitMF Regular" pitchFamily="18" charset="-79"/>
                <a:ea typeface="NarkisShulamitMF Regular" pitchFamily="18" charset="-79"/>
                <a:cs typeface="NarkisShulamitMF Regular" pitchFamily="18" charset="-79"/>
              </a:defRPr>
            </a:lvl1pPr>
            <a:lvl2pPr marL="457200" indent="0" algn="ctr" defTabSz="914400" rtl="1" eaLnBrk="1" latinLnBrk="0" hangingPunct="1">
              <a:spcBef>
                <a:spcPct val="20000"/>
              </a:spcBef>
              <a:buFont typeface="Arial" pitchFamily="34" charset="0"/>
              <a:buNone/>
              <a:defRPr sz="1800" kern="1200">
                <a:solidFill>
                  <a:schemeClr val="tx1">
                    <a:tint val="75000"/>
                  </a:schemeClr>
                </a:solidFill>
                <a:latin typeface="NarkisShulamitMF Regular" pitchFamily="18" charset="-79"/>
                <a:ea typeface="NarkisShulamitMF Regular" pitchFamily="18" charset="-79"/>
                <a:cs typeface="NarkisShulamitMF Regular" pitchFamily="18" charset="-79"/>
              </a:defRPr>
            </a:lvl2pPr>
            <a:lvl3pPr marL="914400" indent="0" algn="ctr" defTabSz="914400" rtl="1" eaLnBrk="1" latinLnBrk="0" hangingPunct="1">
              <a:spcBef>
                <a:spcPct val="20000"/>
              </a:spcBef>
              <a:buFont typeface="Arial" pitchFamily="34" charset="0"/>
              <a:buNone/>
              <a:defRPr sz="1600" kern="1200">
                <a:solidFill>
                  <a:schemeClr val="tx1">
                    <a:tint val="75000"/>
                  </a:schemeClr>
                </a:solidFill>
                <a:latin typeface="NarkisShulamitMF Regular" pitchFamily="18" charset="-79"/>
                <a:ea typeface="NarkisShulamitMF Regular" pitchFamily="18" charset="-79"/>
                <a:cs typeface="NarkisShulamitMF Regular" pitchFamily="18" charset="-79"/>
              </a:defRPr>
            </a:lvl3pPr>
            <a:lvl4pPr marL="13716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4pPr>
            <a:lvl5pPr marL="18288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spcBef>
                <a:spcPts val="1200"/>
              </a:spcBef>
              <a:buClr>
                <a:schemeClr val="tx1"/>
              </a:buClr>
              <a:defRPr/>
            </a:pPr>
            <a:r>
              <a:rPr lang="he-IL" sz="2400" b="1" dirty="0" smtClean="0">
                <a:solidFill>
                  <a:srgbClr val="663300"/>
                </a:solidFill>
                <a:cs typeface="+mn-cs"/>
              </a:rPr>
              <a:t>מותר להתקשר בחוזה לביטוח אחריות נושא משרה בגין:</a:t>
            </a:r>
          </a:p>
          <a:p>
            <a:pPr marL="800100" lvl="1" indent="-342900" algn="just">
              <a:spcBef>
                <a:spcPts val="1200"/>
              </a:spcBef>
              <a:buClr>
                <a:schemeClr val="tx1"/>
              </a:buClr>
              <a:buFont typeface="Arial" panose="020B0604020202020204" pitchFamily="34" charset="0"/>
              <a:buChar char="•"/>
              <a:defRPr/>
            </a:pPr>
            <a:r>
              <a:rPr lang="he-IL" sz="2400" dirty="0" smtClean="0">
                <a:solidFill>
                  <a:srgbClr val="663300"/>
                </a:solidFill>
                <a:cs typeface="+mn-cs"/>
              </a:rPr>
              <a:t>הפרת חובת זהירות (רשלנות) כלפי החברה (כולל תביעה נגזרת)</a:t>
            </a:r>
          </a:p>
          <a:p>
            <a:pPr marL="800100" lvl="1" indent="-342900" algn="just">
              <a:spcBef>
                <a:spcPts val="1200"/>
              </a:spcBef>
              <a:buClr>
                <a:schemeClr val="tx1"/>
              </a:buClr>
              <a:buFont typeface="Arial" panose="020B0604020202020204" pitchFamily="34" charset="0"/>
              <a:buChar char="•"/>
              <a:defRPr/>
            </a:pPr>
            <a:r>
              <a:rPr lang="he-IL" sz="2400" dirty="0" smtClean="0">
                <a:solidFill>
                  <a:srgbClr val="663300"/>
                </a:solidFill>
                <a:cs typeface="+mn-cs"/>
              </a:rPr>
              <a:t>הפרת חובת זהירות כלפי צד שלישי (ייצוגיות ופרטניות)</a:t>
            </a:r>
          </a:p>
          <a:p>
            <a:pPr marL="800100" lvl="1" indent="-342900" algn="just">
              <a:spcBef>
                <a:spcPts val="1200"/>
              </a:spcBef>
              <a:buClr>
                <a:schemeClr val="tx1"/>
              </a:buClr>
              <a:buFont typeface="Arial" panose="020B0604020202020204" pitchFamily="34" charset="0"/>
              <a:buChar char="•"/>
              <a:defRPr/>
            </a:pPr>
            <a:r>
              <a:rPr lang="he-IL" sz="2400" dirty="0" smtClean="0">
                <a:solidFill>
                  <a:srgbClr val="663300"/>
                </a:solidFill>
                <a:cs typeface="+mn-cs"/>
              </a:rPr>
              <a:t>הפרת חובת אמונים כלפי החברה בתום לב </a:t>
            </a:r>
            <a:r>
              <a:rPr lang="he-IL" sz="2400" dirty="0" smtClean="0">
                <a:solidFill>
                  <a:srgbClr val="663300"/>
                </a:solidFill>
                <a:cs typeface="+mn-cs"/>
              </a:rPr>
              <a:t>והיה לו יסוד סביר </a:t>
            </a:r>
            <a:r>
              <a:rPr lang="he-IL" sz="2400" dirty="0" err="1" smtClean="0">
                <a:solidFill>
                  <a:srgbClr val="663300"/>
                </a:solidFill>
                <a:cs typeface="+mn-cs"/>
              </a:rPr>
              <a:t>להניל</a:t>
            </a:r>
            <a:r>
              <a:rPr lang="he-IL" sz="2400" dirty="0" smtClean="0">
                <a:solidFill>
                  <a:srgbClr val="663300"/>
                </a:solidFill>
                <a:cs typeface="+mn-cs"/>
              </a:rPr>
              <a:t> שלא תיפגע </a:t>
            </a:r>
            <a:r>
              <a:rPr lang="he-IL" sz="2400" dirty="0" smtClean="0">
                <a:solidFill>
                  <a:srgbClr val="663300"/>
                </a:solidFill>
                <a:cs typeface="+mn-cs"/>
              </a:rPr>
              <a:t>טובת </a:t>
            </a:r>
            <a:r>
              <a:rPr lang="he-IL" sz="2400" dirty="0" smtClean="0">
                <a:solidFill>
                  <a:srgbClr val="663300"/>
                </a:solidFill>
                <a:cs typeface="+mn-cs"/>
              </a:rPr>
              <a:t>החברה</a:t>
            </a:r>
          </a:p>
          <a:p>
            <a:pPr marL="800100" lvl="1" indent="-342900" algn="just">
              <a:spcBef>
                <a:spcPts val="1200"/>
              </a:spcBef>
              <a:buClr>
                <a:schemeClr val="tx1"/>
              </a:buClr>
              <a:buFont typeface="Arial" panose="020B0604020202020204" pitchFamily="34" charset="0"/>
              <a:buChar char="•"/>
              <a:defRPr/>
            </a:pPr>
            <a:r>
              <a:rPr lang="he-IL" sz="2400" dirty="0" smtClean="0">
                <a:solidFill>
                  <a:srgbClr val="663300"/>
                </a:solidFill>
                <a:cs typeface="+mn-cs"/>
              </a:rPr>
              <a:t>חבות כספית לטובת צד ג'</a:t>
            </a:r>
          </a:p>
          <a:p>
            <a:pPr marL="0" lvl="1" algn="just">
              <a:spcBef>
                <a:spcPts val="1200"/>
              </a:spcBef>
              <a:buClr>
                <a:schemeClr val="tx1"/>
              </a:buClr>
              <a:defRPr/>
            </a:pPr>
            <a:r>
              <a:rPr lang="he-IL" sz="2400" b="1" dirty="0">
                <a:solidFill>
                  <a:srgbClr val="663300"/>
                </a:solidFill>
                <a:cs typeface="+mn-cs"/>
              </a:rPr>
              <a:t>לא ניתן לבטח</a:t>
            </a:r>
            <a:r>
              <a:rPr lang="he-IL" sz="2400" b="1" dirty="0" smtClean="0">
                <a:solidFill>
                  <a:srgbClr val="663300"/>
                </a:solidFill>
                <a:cs typeface="+mn-cs"/>
              </a:rPr>
              <a:t>:</a:t>
            </a:r>
          </a:p>
          <a:p>
            <a:pPr marL="800100" lvl="1" indent="-342900" algn="just">
              <a:spcBef>
                <a:spcPts val="1200"/>
              </a:spcBef>
              <a:buClr>
                <a:schemeClr val="tx1"/>
              </a:buClr>
              <a:buFont typeface="Arial" panose="020B0604020202020204" pitchFamily="34" charset="0"/>
              <a:buChar char="•"/>
              <a:defRPr/>
            </a:pPr>
            <a:r>
              <a:rPr lang="he-IL" sz="2400" dirty="0">
                <a:solidFill>
                  <a:srgbClr val="663300"/>
                </a:solidFill>
                <a:cs typeface="+mn-cs"/>
              </a:rPr>
              <a:t>הפרת חובת אמונים שנעשתה בכוונה או בפזיזות, למעט אם נעשתה </a:t>
            </a:r>
            <a:r>
              <a:rPr lang="he-IL" sz="2400" dirty="0" smtClean="0">
                <a:solidFill>
                  <a:srgbClr val="663300"/>
                </a:solidFill>
                <a:cs typeface="+mn-cs"/>
              </a:rPr>
              <a:t>ברשלנות</a:t>
            </a:r>
          </a:p>
          <a:p>
            <a:pPr marL="800100" lvl="1" indent="-342900" algn="just">
              <a:spcBef>
                <a:spcPts val="1200"/>
              </a:spcBef>
              <a:buClr>
                <a:schemeClr val="tx1"/>
              </a:buClr>
              <a:buFont typeface="Arial" panose="020B0604020202020204" pitchFamily="34" charset="0"/>
              <a:buChar char="•"/>
              <a:defRPr/>
            </a:pPr>
            <a:r>
              <a:rPr lang="he-IL" sz="2400" dirty="0" smtClean="0">
                <a:solidFill>
                  <a:srgbClr val="663300"/>
                </a:solidFill>
                <a:cs typeface="+mn-cs"/>
              </a:rPr>
              <a:t>פעולה מתוך כוונה להפיק רווח אישי שלא כדין</a:t>
            </a:r>
          </a:p>
          <a:p>
            <a:pPr marL="800100" lvl="1" indent="-342900" algn="just">
              <a:spcBef>
                <a:spcPts val="1200"/>
              </a:spcBef>
              <a:buClr>
                <a:schemeClr val="tx1"/>
              </a:buClr>
              <a:buFont typeface="Arial" panose="020B0604020202020204" pitchFamily="34" charset="0"/>
              <a:buChar char="•"/>
              <a:defRPr/>
            </a:pPr>
            <a:r>
              <a:rPr lang="he-IL" sz="2400" dirty="0" smtClean="0">
                <a:solidFill>
                  <a:srgbClr val="663300"/>
                </a:solidFill>
                <a:cs typeface="+mn-cs"/>
              </a:rPr>
              <a:t>קנס, או עיצום כספי </a:t>
            </a:r>
            <a:endParaRPr lang="he-IL" sz="2400" dirty="0">
              <a:solidFill>
                <a:srgbClr val="663300"/>
              </a:solidFill>
              <a:cs typeface="+mn-cs"/>
            </a:endParaRPr>
          </a:p>
          <a:p>
            <a:pPr marL="800100" lvl="1" indent="-342900" algn="just">
              <a:spcBef>
                <a:spcPts val="1200"/>
              </a:spcBef>
              <a:buClr>
                <a:schemeClr val="tx1"/>
              </a:buClr>
              <a:buFont typeface="Arial" panose="020B0604020202020204" pitchFamily="34" charset="0"/>
              <a:buChar char="•"/>
              <a:defRPr/>
            </a:pPr>
            <a:endParaRPr lang="he-IL" sz="2400" dirty="0" smtClean="0">
              <a:solidFill>
                <a:srgbClr val="663300"/>
              </a:solidFill>
              <a:cs typeface="+mn-cs"/>
            </a:endParaRPr>
          </a:p>
        </p:txBody>
      </p:sp>
      <p:sp>
        <p:nvSpPr>
          <p:cNvPr id="4" name="Rectangle 2"/>
          <p:cNvSpPr txBox="1">
            <a:spLocks noChangeArrowheads="1"/>
          </p:cNvSpPr>
          <p:nvPr/>
        </p:nvSpPr>
        <p:spPr>
          <a:xfrm>
            <a:off x="1907704" y="281222"/>
            <a:ext cx="7007696" cy="584775"/>
          </a:xfrm>
          <a:prstGeom prst="rect">
            <a:avLst/>
          </a:prstGeom>
        </p:spPr>
        <p:txBody>
          <a:bodyPr vert="horz" wrap="square" lIns="91440" tIns="45720" rIns="91440" bIns="45720" rtlCol="1" anchor="ctr">
            <a:spAutoFit/>
          </a:bodyPr>
          <a:lstStyle>
            <a:lvl1pPr algn="ctr" defTabSz="914400" rtl="1" eaLnBrk="1" latinLnBrk="0" hangingPunct="1">
              <a:spcBef>
                <a:spcPct val="0"/>
              </a:spcBef>
              <a:buNone/>
              <a:defRPr sz="4000" b="0" kern="1200">
                <a:solidFill>
                  <a:srgbClr val="491900"/>
                </a:solidFill>
                <a:latin typeface="NarkisShulamitMF Bold" pitchFamily="18" charset="-79"/>
                <a:ea typeface="NarkisShulamitMF Bold" pitchFamily="18" charset="-79"/>
                <a:cs typeface="NarkisShulamitMF Bold" pitchFamily="18" charset="-79"/>
              </a:defRPr>
            </a:lvl1pPr>
          </a:lstStyle>
          <a:p>
            <a:pPr algn="r">
              <a:defRPr/>
            </a:pPr>
            <a:r>
              <a:rPr lang="he-IL" sz="3200" b="1" dirty="0" smtClean="0">
                <a:solidFill>
                  <a:schemeClr val="accent2">
                    <a:lumMod val="50000"/>
                  </a:schemeClr>
                </a:solidFill>
                <a:latin typeface="Arial Unicode MS" panose="020B0604020202020204" pitchFamily="34" charset="-128"/>
                <a:ea typeface="Arial Unicode MS" panose="020B0604020202020204" pitchFamily="34" charset="-128"/>
                <a:cs typeface="+mn-cs"/>
              </a:rPr>
              <a:t>ביטוח – ס</a:t>
            </a:r>
            <a:r>
              <a:rPr lang="en-US" sz="3200" b="1" dirty="0" smtClean="0">
                <a:solidFill>
                  <a:schemeClr val="accent2">
                    <a:lumMod val="50000"/>
                  </a:schemeClr>
                </a:solidFill>
                <a:latin typeface="Arial Unicode MS" panose="020B0604020202020204" pitchFamily="34" charset="-128"/>
                <a:ea typeface="Arial Unicode MS" panose="020B0604020202020204" pitchFamily="34" charset="-128"/>
                <a:cs typeface="+mn-cs"/>
              </a:rPr>
              <a:t>'</a:t>
            </a:r>
            <a:r>
              <a:rPr lang="he-IL" sz="3200" b="1" dirty="0" smtClean="0">
                <a:solidFill>
                  <a:schemeClr val="accent2">
                    <a:lumMod val="50000"/>
                  </a:schemeClr>
                </a:solidFill>
                <a:latin typeface="Arial Unicode MS" panose="020B0604020202020204" pitchFamily="34" charset="-128"/>
                <a:ea typeface="Arial Unicode MS" panose="020B0604020202020204" pitchFamily="34" charset="-128"/>
                <a:cs typeface="+mn-cs"/>
              </a:rPr>
              <a:t> 261 לחוק</a:t>
            </a:r>
            <a:endParaRPr lang="en-US" sz="3200" b="1" dirty="0">
              <a:solidFill>
                <a:srgbClr val="FFC000"/>
              </a:solidFill>
              <a:effectLst>
                <a:outerShdw blurRad="38100" dist="38100" dir="2700000" algn="tl">
                  <a:srgbClr val="000000">
                    <a:alpha val="43137"/>
                  </a:srgbClr>
                </a:outerShdw>
              </a:effectLst>
              <a:latin typeface="Berlin Sans FB" pitchFamily="34" charset="0"/>
              <a:ea typeface="+mn-ea"/>
            </a:endParaRPr>
          </a:p>
        </p:txBody>
      </p:sp>
    </p:spTree>
    <p:extLst>
      <p:ext uri="{BB962C8B-B14F-4D97-AF65-F5344CB8AC3E}">
        <p14:creationId xmlns:p14="http://schemas.microsoft.com/office/powerpoint/2010/main" val="734564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3491880" y="260648"/>
            <a:ext cx="5271120" cy="648072"/>
          </a:xfrm>
          <a:prstGeom prst="rect">
            <a:avLst/>
          </a:prstGeom>
        </p:spPr>
        <p:txBody>
          <a:bodyPr vert="horz" lIns="182880" tIns="91440" rIns="91440" bIns="45720" rtlCol="1" anchor="ctr">
            <a:noAutofit/>
          </a:bodyPr>
          <a:lstStyle/>
          <a:p>
            <a:pPr marL="265176" lvl="0" indent="-265176" rtl="0">
              <a:spcBef>
                <a:spcPts val="250"/>
              </a:spcBef>
              <a:buClr>
                <a:schemeClr val="accent1"/>
              </a:buClr>
              <a:buSzPct val="80000"/>
              <a:defRPr/>
            </a:pPr>
            <a:r>
              <a:rPr lang="he-IL" sz="3200" b="1" dirty="0" smtClean="0">
                <a:solidFill>
                  <a:schemeClr val="accent2">
                    <a:lumMod val="50000"/>
                  </a:schemeClr>
                </a:solidFill>
              </a:rPr>
              <a:t>יתרונות הביטוח</a:t>
            </a:r>
            <a:endParaRPr lang="he-IL" sz="3200" b="1" dirty="0">
              <a:solidFill>
                <a:schemeClr val="accent2">
                  <a:lumMod val="50000"/>
                </a:schemeClr>
              </a:solidFill>
            </a:endParaRPr>
          </a:p>
        </p:txBody>
      </p:sp>
      <p:sp>
        <p:nvSpPr>
          <p:cNvPr id="3" name="Rectangle 3"/>
          <p:cNvSpPr txBox="1">
            <a:spLocks noChangeArrowheads="1"/>
          </p:cNvSpPr>
          <p:nvPr/>
        </p:nvSpPr>
        <p:spPr>
          <a:xfrm>
            <a:off x="533400" y="1066800"/>
            <a:ext cx="8229600" cy="4949825"/>
          </a:xfrm>
          <a:prstGeom prst="rect">
            <a:avLst/>
          </a:prstGeom>
        </p:spPr>
        <p:txBody>
          <a:bodyPr vert="horz" lIns="91440" tIns="45720" rIns="91440" bIns="45720" rtlCol="1">
            <a:noAutofit/>
          </a:bodyPr>
          <a:lstStyle>
            <a:lvl1pPr marL="0" indent="0" algn="r" defTabSz="914400" rtl="1" eaLnBrk="1" latinLnBrk="0" hangingPunct="1">
              <a:spcBef>
                <a:spcPct val="20000"/>
              </a:spcBef>
              <a:buFont typeface="Arial" pitchFamily="34" charset="0"/>
              <a:buNone/>
              <a:defRPr sz="1800" kern="1200">
                <a:solidFill>
                  <a:schemeClr val="bg1"/>
                </a:solidFill>
                <a:latin typeface="NarkisShulamitMF Regular" pitchFamily="18" charset="-79"/>
                <a:ea typeface="NarkisShulamitMF Regular" pitchFamily="18" charset="-79"/>
                <a:cs typeface="NarkisShulamitMF Regular" pitchFamily="18" charset="-79"/>
              </a:defRPr>
            </a:lvl1pPr>
            <a:lvl2pPr marL="457200" indent="0" algn="ctr" defTabSz="914400" rtl="1" eaLnBrk="1" latinLnBrk="0" hangingPunct="1">
              <a:spcBef>
                <a:spcPct val="20000"/>
              </a:spcBef>
              <a:buFont typeface="Arial" pitchFamily="34" charset="0"/>
              <a:buNone/>
              <a:defRPr sz="1800" kern="1200">
                <a:solidFill>
                  <a:schemeClr val="tx1">
                    <a:tint val="75000"/>
                  </a:schemeClr>
                </a:solidFill>
                <a:latin typeface="NarkisShulamitMF Regular" pitchFamily="18" charset="-79"/>
                <a:ea typeface="NarkisShulamitMF Regular" pitchFamily="18" charset="-79"/>
                <a:cs typeface="NarkisShulamitMF Regular" pitchFamily="18" charset="-79"/>
              </a:defRPr>
            </a:lvl2pPr>
            <a:lvl3pPr marL="914400" indent="0" algn="ctr" defTabSz="914400" rtl="1" eaLnBrk="1" latinLnBrk="0" hangingPunct="1">
              <a:spcBef>
                <a:spcPct val="20000"/>
              </a:spcBef>
              <a:buFont typeface="Arial" pitchFamily="34" charset="0"/>
              <a:buNone/>
              <a:defRPr sz="1600" kern="1200">
                <a:solidFill>
                  <a:schemeClr val="tx1">
                    <a:tint val="75000"/>
                  </a:schemeClr>
                </a:solidFill>
                <a:latin typeface="NarkisShulamitMF Regular" pitchFamily="18" charset="-79"/>
                <a:ea typeface="NarkisShulamitMF Regular" pitchFamily="18" charset="-79"/>
                <a:cs typeface="NarkisShulamitMF Regular" pitchFamily="18" charset="-79"/>
              </a:defRPr>
            </a:lvl3pPr>
            <a:lvl4pPr marL="13716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4pPr>
            <a:lvl5pPr marL="18288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Clr>
                <a:schemeClr val="tx1"/>
              </a:buClr>
              <a:buFont typeface="Arial" panose="020B0604020202020204" pitchFamily="34" charset="0"/>
              <a:buChar char="•"/>
              <a:defRPr/>
            </a:pPr>
            <a:r>
              <a:rPr lang="he-IL" sz="2800" dirty="0" smtClean="0">
                <a:solidFill>
                  <a:srgbClr val="663300"/>
                </a:solidFill>
                <a:cs typeface="+mn-cs"/>
              </a:rPr>
              <a:t>עלות ידועה מראש (פרמיה)</a:t>
            </a:r>
          </a:p>
          <a:p>
            <a:pPr marL="285750" indent="-285750" algn="just">
              <a:lnSpc>
                <a:spcPct val="150000"/>
              </a:lnSpc>
              <a:buClr>
                <a:schemeClr val="tx1"/>
              </a:buClr>
              <a:buFont typeface="Arial" panose="020B0604020202020204" pitchFamily="34" charset="0"/>
              <a:buChar char="•"/>
              <a:defRPr/>
            </a:pPr>
            <a:r>
              <a:rPr lang="he-IL" sz="2800" dirty="0" smtClean="0">
                <a:solidFill>
                  <a:srgbClr val="663300"/>
                </a:solidFill>
                <a:cs typeface="+mn-cs"/>
              </a:rPr>
              <a:t>קריטי כשהחברה חדלת פירעון</a:t>
            </a:r>
          </a:p>
          <a:p>
            <a:pPr marL="285750" indent="-285750" algn="just">
              <a:lnSpc>
                <a:spcPct val="150000"/>
              </a:lnSpc>
              <a:buClr>
                <a:schemeClr val="tx1"/>
              </a:buClr>
              <a:buFont typeface="Arial" panose="020B0604020202020204" pitchFamily="34" charset="0"/>
              <a:buChar char="•"/>
              <a:defRPr/>
            </a:pPr>
            <a:r>
              <a:rPr lang="he-IL" sz="2800" dirty="0" smtClean="0">
                <a:solidFill>
                  <a:srgbClr val="663300"/>
                </a:solidFill>
                <a:cs typeface="+mn-cs"/>
              </a:rPr>
              <a:t>בדרך כלל אין מגבלת אירועים (למעט גבול אחריות משותף לכל המבוטחים). </a:t>
            </a:r>
          </a:p>
          <a:p>
            <a:pPr marL="285750" indent="-285750" algn="just">
              <a:lnSpc>
                <a:spcPct val="150000"/>
              </a:lnSpc>
              <a:buClr>
                <a:schemeClr val="tx1"/>
              </a:buClr>
              <a:buFont typeface="Arial" panose="020B0604020202020204" pitchFamily="34" charset="0"/>
              <a:buChar char="•"/>
              <a:defRPr/>
            </a:pPr>
            <a:r>
              <a:rPr lang="he-IL" sz="2800" dirty="0" smtClean="0">
                <a:solidFill>
                  <a:srgbClr val="663300"/>
                </a:solidFill>
                <a:cs typeface="+mn-cs"/>
              </a:rPr>
              <a:t>מכסה גם נושא משרה לשעבר</a:t>
            </a:r>
          </a:p>
          <a:p>
            <a:pPr marL="285750" indent="-285750" algn="just">
              <a:lnSpc>
                <a:spcPct val="150000"/>
              </a:lnSpc>
              <a:buClr>
                <a:schemeClr val="tx1"/>
              </a:buClr>
              <a:buFont typeface="Arial" panose="020B0604020202020204" pitchFamily="34" charset="0"/>
              <a:buChar char="•"/>
              <a:defRPr/>
            </a:pPr>
            <a:r>
              <a:rPr lang="he-IL" sz="2800" dirty="0" smtClean="0">
                <a:solidFill>
                  <a:srgbClr val="663300"/>
                </a:solidFill>
                <a:cs typeface="+mn-cs"/>
              </a:rPr>
              <a:t>מכסה מפני תביעה נגזרת (המנגנון היחיד)</a:t>
            </a:r>
          </a:p>
          <a:p>
            <a:pPr marL="285750" indent="-285750" algn="just">
              <a:lnSpc>
                <a:spcPct val="150000"/>
              </a:lnSpc>
              <a:buClr>
                <a:schemeClr val="tx1"/>
              </a:buClr>
              <a:buFont typeface="Arial" panose="020B0604020202020204" pitchFamily="34" charset="0"/>
              <a:buChar char="•"/>
              <a:defRPr/>
            </a:pPr>
            <a:r>
              <a:rPr lang="he-IL" sz="2800" dirty="0" smtClean="0">
                <a:solidFill>
                  <a:srgbClr val="663300"/>
                </a:solidFill>
                <a:cs typeface="+mn-cs"/>
              </a:rPr>
              <a:t>איתנות כספית גבוהה - פיזור הסיכון</a:t>
            </a:r>
          </a:p>
        </p:txBody>
      </p:sp>
    </p:spTree>
    <p:extLst>
      <p:ext uri="{BB962C8B-B14F-4D97-AF65-F5344CB8AC3E}">
        <p14:creationId xmlns:p14="http://schemas.microsoft.com/office/powerpoint/2010/main" val="2964872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57158" y="1248867"/>
            <a:ext cx="7632848" cy="800219"/>
          </a:xfrm>
          <a:prstGeom prst="rect">
            <a:avLst/>
          </a:prstGeom>
        </p:spPr>
        <p:txBody>
          <a:bodyPr wrap="square">
            <a:spAutoFit/>
          </a:bodyPr>
          <a:lstStyle/>
          <a:p>
            <a:pPr marL="285750" indent="-285750"/>
            <a:endParaRPr lang="he-IL" sz="2800" dirty="0"/>
          </a:p>
          <a:p>
            <a:endParaRPr lang="he-IL" dirty="0"/>
          </a:p>
        </p:txBody>
      </p:sp>
      <p:sp>
        <p:nvSpPr>
          <p:cNvPr id="8" name="מלבן 7"/>
          <p:cNvSpPr/>
          <p:nvPr/>
        </p:nvSpPr>
        <p:spPr>
          <a:xfrm>
            <a:off x="472440" y="1066800"/>
            <a:ext cx="8427720" cy="5607689"/>
          </a:xfrm>
          <a:prstGeom prst="rect">
            <a:avLst/>
          </a:prstGeom>
        </p:spPr>
        <p:txBody>
          <a:bodyPr wrap="square">
            <a:spAutoFit/>
          </a:bodyPr>
          <a:lstStyle/>
          <a:p>
            <a:pPr marL="363538" algn="just">
              <a:lnSpc>
                <a:spcPct val="80000"/>
              </a:lnSpc>
            </a:pPr>
            <a:endParaRPr lang="he-IL" sz="2800" dirty="0"/>
          </a:p>
          <a:p>
            <a:pPr marL="363538" indent="-363538" algn="just">
              <a:lnSpc>
                <a:spcPct val="80000"/>
              </a:lnSpc>
              <a:buFont typeface="Arial" pitchFamily="34" charset="0"/>
              <a:buChar char="•"/>
            </a:pPr>
            <a:r>
              <a:rPr lang="he-IL" sz="2800" dirty="0"/>
              <a:t>הפוליסה היא על בסיס </a:t>
            </a:r>
            <a:r>
              <a:rPr lang="en-US" sz="2800" dirty="0" smtClean="0"/>
              <a:t> - Claims </a:t>
            </a:r>
            <a:r>
              <a:rPr lang="en-US" sz="2800" dirty="0"/>
              <a:t>made </a:t>
            </a:r>
            <a:r>
              <a:rPr lang="he-IL" sz="2800" dirty="0" smtClean="0"/>
              <a:t>מכסה תביעות </a:t>
            </a:r>
            <a:r>
              <a:rPr lang="he-IL" sz="2800" dirty="0"/>
              <a:t>שהוגשו נגד המבוטח בתקופת הפוליסה ודווחו </a:t>
            </a:r>
            <a:r>
              <a:rPr lang="he-IL" sz="2800" dirty="0" smtClean="0"/>
              <a:t>למבטח בתקופת הביטוח.</a:t>
            </a:r>
          </a:p>
          <a:p>
            <a:pPr algn="just">
              <a:lnSpc>
                <a:spcPct val="80000"/>
              </a:lnSpc>
            </a:pPr>
            <a:endParaRPr lang="he-IL" sz="2800" dirty="0" smtClean="0"/>
          </a:p>
          <a:p>
            <a:pPr marL="363538" indent="-363538" algn="just">
              <a:lnSpc>
                <a:spcPct val="80000"/>
              </a:lnSpc>
              <a:buFont typeface="Arial" pitchFamily="34" charset="0"/>
              <a:buChar char="•"/>
            </a:pPr>
            <a:r>
              <a:rPr lang="he-IL" sz="2800" dirty="0"/>
              <a:t>התביעה הוגשה בתקופת הביטוח (הגדרה רחבה של תביעה- כולל מכתב דרישה, חקירה</a:t>
            </a:r>
            <a:r>
              <a:rPr lang="he-IL" sz="2800" dirty="0" smtClean="0"/>
              <a:t>).</a:t>
            </a:r>
          </a:p>
          <a:p>
            <a:pPr algn="just">
              <a:lnSpc>
                <a:spcPct val="80000"/>
              </a:lnSpc>
            </a:pPr>
            <a:endParaRPr lang="he-IL" sz="2800" dirty="0" smtClean="0"/>
          </a:p>
          <a:p>
            <a:pPr marL="363538" indent="-363538" algn="just">
              <a:lnSpc>
                <a:spcPct val="80000"/>
              </a:lnSpc>
              <a:buFont typeface="Arial" pitchFamily="34" charset="0"/>
              <a:buChar char="•"/>
            </a:pPr>
            <a:r>
              <a:rPr lang="he-IL" sz="2800" dirty="0" smtClean="0"/>
              <a:t>הודעה </a:t>
            </a:r>
            <a:r>
              <a:rPr lang="he-IL" sz="2800" dirty="0"/>
              <a:t>על התביעה נמסרה למבטח בתקופת הביטוח</a:t>
            </a:r>
            <a:r>
              <a:rPr lang="he-IL" sz="2800" dirty="0" smtClean="0"/>
              <a:t>.</a:t>
            </a:r>
          </a:p>
          <a:p>
            <a:pPr algn="just">
              <a:lnSpc>
                <a:spcPct val="80000"/>
              </a:lnSpc>
            </a:pPr>
            <a:endParaRPr lang="he-IL" sz="2800" dirty="0" smtClean="0"/>
          </a:p>
          <a:p>
            <a:pPr marL="363538" indent="-363538" algn="just">
              <a:lnSpc>
                <a:spcPct val="80000"/>
              </a:lnSpc>
              <a:buFont typeface="Arial" pitchFamily="34" charset="0"/>
              <a:buChar char="•"/>
            </a:pPr>
            <a:r>
              <a:rPr lang="he-IL" sz="2800" dirty="0" smtClean="0"/>
              <a:t>הרשלנות </a:t>
            </a:r>
            <a:r>
              <a:rPr lang="he-IL" sz="2800" dirty="0"/>
              <a:t>ארעה בתקופה </a:t>
            </a:r>
            <a:r>
              <a:rPr lang="he-IL" sz="2800" dirty="0" smtClean="0"/>
              <a:t>הרטרואקטיבית. </a:t>
            </a:r>
          </a:p>
          <a:p>
            <a:pPr algn="just">
              <a:lnSpc>
                <a:spcPct val="80000"/>
              </a:lnSpc>
            </a:pPr>
            <a:endParaRPr lang="he-IL" sz="2800" dirty="0" smtClean="0"/>
          </a:p>
          <a:p>
            <a:pPr marL="363538" indent="-363538" algn="just">
              <a:lnSpc>
                <a:spcPct val="80000"/>
              </a:lnSpc>
              <a:buFont typeface="Arial" pitchFamily="34" charset="0"/>
              <a:buChar char="•"/>
            </a:pPr>
            <a:r>
              <a:rPr lang="he-IL" sz="2800" dirty="0"/>
              <a:t>לא </a:t>
            </a:r>
            <a:r>
              <a:rPr lang="he-IL" sz="2800" dirty="0" smtClean="0"/>
              <a:t>הייתה </a:t>
            </a:r>
            <a:r>
              <a:rPr lang="he-IL" sz="2800" dirty="0"/>
              <a:t>למבוטח ידיעה מוקדמת על נסיבות שעלולות להביא לתביעה </a:t>
            </a:r>
            <a:r>
              <a:rPr lang="he-IL" sz="2800" dirty="0" smtClean="0"/>
              <a:t>נגדו.</a:t>
            </a:r>
          </a:p>
          <a:p>
            <a:pPr algn="just">
              <a:lnSpc>
                <a:spcPct val="80000"/>
              </a:lnSpc>
            </a:pPr>
            <a:endParaRPr lang="he-IL" sz="2800" dirty="0" smtClean="0"/>
          </a:p>
          <a:p>
            <a:pPr marL="363538" indent="-363538" algn="just">
              <a:lnSpc>
                <a:spcPct val="80000"/>
              </a:lnSpc>
              <a:buFont typeface="Arial" pitchFamily="34" charset="0"/>
              <a:buChar char="•"/>
            </a:pPr>
            <a:endParaRPr lang="he-IL" sz="2800" dirty="0"/>
          </a:p>
        </p:txBody>
      </p:sp>
      <p:sp>
        <p:nvSpPr>
          <p:cNvPr id="9" name="TextBox 8"/>
          <p:cNvSpPr txBox="1"/>
          <p:nvPr/>
        </p:nvSpPr>
        <p:spPr>
          <a:xfrm>
            <a:off x="323528" y="285728"/>
            <a:ext cx="8591872" cy="584775"/>
          </a:xfrm>
          <a:prstGeom prst="rect">
            <a:avLst/>
          </a:prstGeom>
          <a:noFill/>
        </p:spPr>
        <p:txBody>
          <a:bodyPr wrap="square" rtlCol="1">
            <a:spAutoFit/>
          </a:bodyPr>
          <a:lstStyle/>
          <a:p>
            <a:r>
              <a:rPr lang="he-IL" sz="3200" b="1" dirty="0" smtClean="0"/>
              <a:t>פוליסת ביטוח – עיקרי הדברים</a:t>
            </a:r>
            <a:endParaRPr lang="he-IL" sz="3200" b="1" dirty="0"/>
          </a:p>
        </p:txBody>
      </p:sp>
    </p:spTree>
    <p:extLst>
      <p:ext uri="{BB962C8B-B14F-4D97-AF65-F5344CB8AC3E}">
        <p14:creationId xmlns:p14="http://schemas.microsoft.com/office/powerpoint/2010/main" val="136144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fade">
                                      <p:cBhvr>
                                        <p:cTn id="22" dur="500"/>
                                        <p:tgtEl>
                                          <p:spTgt spid="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animEffect transition="in" filter="fade">
                                      <p:cBhvr>
                                        <p:cTn id="27"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3491880" y="260648"/>
            <a:ext cx="5271120" cy="648072"/>
          </a:xfrm>
          <a:prstGeom prst="rect">
            <a:avLst/>
          </a:prstGeom>
        </p:spPr>
        <p:txBody>
          <a:bodyPr vert="horz" lIns="182880" tIns="91440" rIns="91440" bIns="45720" rtlCol="1" anchor="ctr">
            <a:noAutofit/>
          </a:bodyPr>
          <a:lstStyle/>
          <a:p>
            <a:pPr marL="265176" lvl="0" indent="-265176" rtl="0">
              <a:spcBef>
                <a:spcPts val="250"/>
              </a:spcBef>
              <a:buClr>
                <a:schemeClr val="accent1"/>
              </a:buClr>
              <a:buSzPct val="80000"/>
              <a:defRPr/>
            </a:pPr>
            <a:r>
              <a:rPr lang="he-IL" sz="3200" b="1" dirty="0" smtClean="0">
                <a:solidFill>
                  <a:schemeClr val="accent2">
                    <a:lumMod val="50000"/>
                  </a:schemeClr>
                </a:solidFill>
              </a:rPr>
              <a:t>סעיפי הכיסוי</a:t>
            </a:r>
            <a:endParaRPr lang="he-IL" sz="3200" b="1" dirty="0">
              <a:solidFill>
                <a:schemeClr val="accent2">
                  <a:lumMod val="50000"/>
                </a:schemeClr>
              </a:solidFill>
            </a:endParaRPr>
          </a:p>
        </p:txBody>
      </p:sp>
      <p:sp>
        <p:nvSpPr>
          <p:cNvPr id="4" name="Rectangle 3"/>
          <p:cNvSpPr txBox="1">
            <a:spLocks noChangeArrowheads="1"/>
          </p:cNvSpPr>
          <p:nvPr/>
        </p:nvSpPr>
        <p:spPr>
          <a:xfrm>
            <a:off x="457200" y="1052736"/>
            <a:ext cx="8458200" cy="5576664"/>
          </a:xfrm>
          <a:prstGeom prst="rect">
            <a:avLst/>
          </a:prstGeom>
        </p:spPr>
        <p:txBody>
          <a:bodyPr vert="horz" lIns="91440" tIns="45720" rIns="91440" bIns="45720" rtlCol="1">
            <a:noAutofit/>
          </a:bodyPr>
          <a:lstStyle>
            <a:lvl1pPr marL="0" indent="0" algn="r" defTabSz="914400" rtl="1" eaLnBrk="1" latinLnBrk="0" hangingPunct="1">
              <a:spcBef>
                <a:spcPct val="20000"/>
              </a:spcBef>
              <a:buFont typeface="Arial" pitchFamily="34" charset="0"/>
              <a:buNone/>
              <a:defRPr sz="1800" kern="1200">
                <a:solidFill>
                  <a:schemeClr val="bg1"/>
                </a:solidFill>
                <a:latin typeface="NarkisShulamitMF Regular" pitchFamily="18" charset="-79"/>
                <a:ea typeface="NarkisShulamitMF Regular" pitchFamily="18" charset="-79"/>
                <a:cs typeface="NarkisShulamitMF Regular" pitchFamily="18" charset="-79"/>
              </a:defRPr>
            </a:lvl1pPr>
            <a:lvl2pPr marL="457200" indent="0" algn="ctr" defTabSz="914400" rtl="1" eaLnBrk="1" latinLnBrk="0" hangingPunct="1">
              <a:spcBef>
                <a:spcPct val="20000"/>
              </a:spcBef>
              <a:buFont typeface="Arial" pitchFamily="34" charset="0"/>
              <a:buNone/>
              <a:defRPr sz="1800" kern="1200">
                <a:solidFill>
                  <a:schemeClr val="tx1">
                    <a:tint val="75000"/>
                  </a:schemeClr>
                </a:solidFill>
                <a:latin typeface="NarkisShulamitMF Regular" pitchFamily="18" charset="-79"/>
                <a:ea typeface="NarkisShulamitMF Regular" pitchFamily="18" charset="-79"/>
                <a:cs typeface="NarkisShulamitMF Regular" pitchFamily="18" charset="-79"/>
              </a:defRPr>
            </a:lvl2pPr>
            <a:lvl3pPr marL="914400" indent="0" algn="ctr" defTabSz="914400" rtl="1" eaLnBrk="1" latinLnBrk="0" hangingPunct="1">
              <a:spcBef>
                <a:spcPct val="20000"/>
              </a:spcBef>
              <a:buFont typeface="Arial" pitchFamily="34" charset="0"/>
              <a:buNone/>
              <a:defRPr sz="1600" kern="1200">
                <a:solidFill>
                  <a:schemeClr val="tx1">
                    <a:tint val="75000"/>
                  </a:schemeClr>
                </a:solidFill>
                <a:latin typeface="NarkisShulamitMF Regular" pitchFamily="18" charset="-79"/>
                <a:ea typeface="NarkisShulamitMF Regular" pitchFamily="18" charset="-79"/>
                <a:cs typeface="NarkisShulamitMF Regular" pitchFamily="18" charset="-79"/>
              </a:defRPr>
            </a:lvl3pPr>
            <a:lvl4pPr marL="13716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4pPr>
            <a:lvl5pPr marL="18288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spcBef>
                <a:spcPts val="1200"/>
              </a:spcBef>
              <a:buClr>
                <a:schemeClr val="tx1"/>
              </a:buClr>
              <a:buFont typeface="Arial" panose="020B0604020202020204" pitchFamily="34" charset="0"/>
              <a:buChar char="•"/>
            </a:pPr>
            <a:r>
              <a:rPr lang="he-IL" altLang="he-IL" sz="2800" b="1" u="sng" dirty="0" smtClean="0">
                <a:solidFill>
                  <a:srgbClr val="663300"/>
                </a:solidFill>
                <a:cs typeface="+mn-cs"/>
              </a:rPr>
              <a:t>סעיף כיסוי </a:t>
            </a:r>
            <a:r>
              <a:rPr lang="en-US" altLang="he-IL" sz="2800" b="1" u="sng" dirty="0" smtClean="0">
                <a:solidFill>
                  <a:srgbClr val="663300"/>
                </a:solidFill>
                <a:cs typeface="+mn-cs"/>
              </a:rPr>
              <a:t>I</a:t>
            </a:r>
            <a:r>
              <a:rPr lang="he-IL" altLang="he-IL" sz="2800" b="1" dirty="0" smtClean="0">
                <a:solidFill>
                  <a:srgbClr val="663300"/>
                </a:solidFill>
                <a:cs typeface="+mn-cs"/>
              </a:rPr>
              <a:t> - </a:t>
            </a:r>
            <a:r>
              <a:rPr lang="he-IL" altLang="he-IL" sz="2800" dirty="0" smtClean="0">
                <a:solidFill>
                  <a:srgbClr val="663300"/>
                </a:solidFill>
                <a:cs typeface="+mn-cs"/>
              </a:rPr>
              <a:t>המבטח ישפה את </a:t>
            </a:r>
            <a:r>
              <a:rPr lang="he-IL" altLang="he-IL" sz="2800" b="1" u="sng" dirty="0" smtClean="0">
                <a:solidFill>
                  <a:srgbClr val="663300"/>
                </a:solidFill>
                <a:cs typeface="+mn-cs"/>
              </a:rPr>
              <a:t>המבוטח</a:t>
            </a:r>
            <a:r>
              <a:rPr lang="he-IL" altLang="he-IL" sz="2800" dirty="0" smtClean="0">
                <a:solidFill>
                  <a:srgbClr val="663300"/>
                </a:solidFill>
                <a:cs typeface="+mn-cs"/>
              </a:rPr>
              <a:t> כנגד </a:t>
            </a:r>
            <a:r>
              <a:rPr lang="he-IL" altLang="he-IL" sz="2800" b="1" dirty="0" smtClean="0">
                <a:solidFill>
                  <a:srgbClr val="663300"/>
                </a:solidFill>
                <a:cs typeface="+mn-cs"/>
              </a:rPr>
              <a:t>נזק</a:t>
            </a:r>
            <a:r>
              <a:rPr lang="he-IL" altLang="he-IL" sz="2800" dirty="0" smtClean="0">
                <a:solidFill>
                  <a:srgbClr val="663300"/>
                </a:solidFill>
                <a:cs typeface="+mn-cs"/>
              </a:rPr>
              <a:t> הנובע </a:t>
            </a:r>
            <a:r>
              <a:rPr lang="he-IL" altLang="he-IL" sz="2800" b="1" dirty="0" smtClean="0">
                <a:solidFill>
                  <a:srgbClr val="663300"/>
                </a:solidFill>
                <a:cs typeface="+mn-cs"/>
              </a:rPr>
              <a:t>מתביעה</a:t>
            </a:r>
            <a:r>
              <a:rPr lang="he-IL" altLang="he-IL" sz="2800" dirty="0" smtClean="0">
                <a:solidFill>
                  <a:srgbClr val="663300"/>
                </a:solidFill>
                <a:cs typeface="+mn-cs"/>
              </a:rPr>
              <a:t> שהוגשה לראשונה במהלך תקופת הביטוח, בגין </a:t>
            </a:r>
            <a:r>
              <a:rPr lang="he-IL" altLang="he-IL" sz="2800" b="1" dirty="0" smtClean="0">
                <a:solidFill>
                  <a:srgbClr val="663300"/>
                </a:solidFill>
                <a:cs typeface="+mn-cs"/>
              </a:rPr>
              <a:t>מעשה שלא כדין</a:t>
            </a:r>
            <a:r>
              <a:rPr lang="he-IL" altLang="he-IL" sz="2800" dirty="0" smtClean="0">
                <a:solidFill>
                  <a:srgbClr val="663300"/>
                </a:solidFill>
                <a:cs typeface="+mn-cs"/>
              </a:rPr>
              <a:t> בכשרותו של המבוטח </a:t>
            </a:r>
            <a:r>
              <a:rPr lang="he-IL" altLang="he-IL" sz="2800" b="1" dirty="0" smtClean="0">
                <a:solidFill>
                  <a:srgbClr val="663300"/>
                </a:solidFill>
                <a:cs typeface="+mn-cs"/>
              </a:rPr>
              <a:t>כנושא משרה בחברה</a:t>
            </a:r>
            <a:r>
              <a:rPr lang="he-IL" altLang="he-IL" sz="2800" dirty="0" smtClean="0">
                <a:solidFill>
                  <a:srgbClr val="663300"/>
                </a:solidFill>
                <a:cs typeface="+mn-cs"/>
              </a:rPr>
              <a:t>, אלא אם החברה שיפתה אותו.</a:t>
            </a:r>
          </a:p>
          <a:p>
            <a:pPr marL="342900" indent="-342900">
              <a:spcBef>
                <a:spcPts val="1200"/>
              </a:spcBef>
              <a:buClr>
                <a:schemeClr val="tx1"/>
              </a:buClr>
              <a:buFont typeface="Arial" panose="020B0604020202020204" pitchFamily="34" charset="0"/>
              <a:buChar char="•"/>
            </a:pPr>
            <a:r>
              <a:rPr lang="he-IL" altLang="he-IL" sz="2800" b="1" u="sng" dirty="0" smtClean="0">
                <a:solidFill>
                  <a:srgbClr val="663300"/>
                </a:solidFill>
                <a:cs typeface="+mn-cs"/>
              </a:rPr>
              <a:t>סעיף כיסוי </a:t>
            </a:r>
            <a:r>
              <a:rPr lang="en-US" altLang="he-IL" sz="2800" b="1" u="sng" dirty="0" smtClean="0">
                <a:solidFill>
                  <a:srgbClr val="663300"/>
                </a:solidFill>
                <a:cs typeface="+mn-cs"/>
              </a:rPr>
              <a:t>II</a:t>
            </a:r>
            <a:r>
              <a:rPr lang="he-IL" altLang="he-IL" sz="2800" b="1" dirty="0" smtClean="0">
                <a:solidFill>
                  <a:srgbClr val="663300"/>
                </a:solidFill>
                <a:cs typeface="+mn-cs"/>
              </a:rPr>
              <a:t> - </a:t>
            </a:r>
            <a:r>
              <a:rPr lang="he-IL" altLang="he-IL" sz="2800" dirty="0" smtClean="0">
                <a:solidFill>
                  <a:srgbClr val="663300"/>
                </a:solidFill>
                <a:cs typeface="+mn-cs"/>
              </a:rPr>
              <a:t>המבטח ישפה את </a:t>
            </a:r>
            <a:r>
              <a:rPr lang="he-IL" altLang="he-IL" sz="2800" b="1" u="sng" dirty="0" smtClean="0">
                <a:solidFill>
                  <a:srgbClr val="663300"/>
                </a:solidFill>
                <a:cs typeface="+mn-cs"/>
              </a:rPr>
              <a:t>החברה</a:t>
            </a:r>
            <a:r>
              <a:rPr lang="he-IL" altLang="he-IL" sz="2800" dirty="0" smtClean="0">
                <a:solidFill>
                  <a:srgbClr val="663300"/>
                </a:solidFill>
                <a:cs typeface="+mn-cs"/>
              </a:rPr>
              <a:t> בגין </a:t>
            </a:r>
            <a:r>
              <a:rPr lang="he-IL" altLang="he-IL" sz="2800" b="1" dirty="0" smtClean="0">
                <a:solidFill>
                  <a:srgbClr val="663300"/>
                </a:solidFill>
                <a:cs typeface="+mn-cs"/>
              </a:rPr>
              <a:t>נזק</a:t>
            </a:r>
            <a:r>
              <a:rPr lang="he-IL" altLang="he-IL" sz="2800" dirty="0" smtClean="0">
                <a:solidFill>
                  <a:srgbClr val="663300"/>
                </a:solidFill>
                <a:cs typeface="+mn-cs"/>
              </a:rPr>
              <a:t> הנובע </a:t>
            </a:r>
            <a:r>
              <a:rPr lang="he-IL" altLang="he-IL" sz="2800" b="1" dirty="0" smtClean="0">
                <a:solidFill>
                  <a:srgbClr val="663300"/>
                </a:solidFill>
                <a:cs typeface="+mn-cs"/>
              </a:rPr>
              <a:t>מתביעה</a:t>
            </a:r>
            <a:r>
              <a:rPr lang="he-IL" altLang="he-IL" sz="2800" dirty="0" smtClean="0">
                <a:solidFill>
                  <a:srgbClr val="663300"/>
                </a:solidFill>
                <a:cs typeface="+mn-cs"/>
              </a:rPr>
              <a:t> שהוגשה נגד </a:t>
            </a:r>
            <a:r>
              <a:rPr lang="he-IL" altLang="he-IL" sz="2800" b="1" u="sng" dirty="0" smtClean="0">
                <a:solidFill>
                  <a:srgbClr val="663300"/>
                </a:solidFill>
                <a:cs typeface="+mn-cs"/>
              </a:rPr>
              <a:t>המבוטח</a:t>
            </a:r>
            <a:r>
              <a:rPr lang="he-IL" altLang="he-IL" sz="2800" b="1" dirty="0" smtClean="0">
                <a:solidFill>
                  <a:srgbClr val="663300"/>
                </a:solidFill>
                <a:cs typeface="+mn-cs"/>
              </a:rPr>
              <a:t> </a:t>
            </a:r>
            <a:r>
              <a:rPr lang="he-IL" altLang="he-IL" sz="2800" dirty="0" smtClean="0">
                <a:solidFill>
                  <a:srgbClr val="663300"/>
                </a:solidFill>
                <a:cs typeface="+mn-cs"/>
              </a:rPr>
              <a:t>לראשונה במהלך תקופת הביטוח, בגין </a:t>
            </a:r>
            <a:r>
              <a:rPr lang="he-IL" altLang="he-IL" sz="2800" b="1" dirty="0" smtClean="0">
                <a:solidFill>
                  <a:srgbClr val="663300"/>
                </a:solidFill>
                <a:cs typeface="+mn-cs"/>
              </a:rPr>
              <a:t>מעשה שלא כדין </a:t>
            </a:r>
            <a:r>
              <a:rPr lang="he-IL" altLang="he-IL" sz="2800" dirty="0" smtClean="0">
                <a:solidFill>
                  <a:srgbClr val="663300"/>
                </a:solidFill>
                <a:cs typeface="+mn-cs"/>
              </a:rPr>
              <a:t>בכשרותו של המבוטח כנושא משרה בחברה, אולם רק אם ובמידה שהחברה </a:t>
            </a:r>
            <a:r>
              <a:rPr lang="he-IL" altLang="he-IL" sz="2800" u="sng" dirty="0" smtClean="0">
                <a:solidFill>
                  <a:srgbClr val="663300"/>
                </a:solidFill>
                <a:cs typeface="+mn-cs"/>
              </a:rPr>
              <a:t>רשאית</a:t>
            </a:r>
            <a:r>
              <a:rPr lang="he-IL" altLang="he-IL" sz="2800" dirty="0" smtClean="0">
                <a:solidFill>
                  <a:srgbClr val="663300"/>
                </a:solidFill>
                <a:cs typeface="+mn-cs"/>
              </a:rPr>
              <a:t> או </a:t>
            </a:r>
            <a:r>
              <a:rPr lang="he-IL" altLang="he-IL" sz="2800" u="sng" dirty="0" smtClean="0">
                <a:solidFill>
                  <a:srgbClr val="663300"/>
                </a:solidFill>
                <a:cs typeface="+mn-cs"/>
              </a:rPr>
              <a:t>נדרשת על פי דין </a:t>
            </a:r>
            <a:r>
              <a:rPr lang="he-IL" altLang="he-IL" sz="2800" dirty="0" smtClean="0">
                <a:solidFill>
                  <a:srgbClr val="663300"/>
                </a:solidFill>
                <a:cs typeface="+mn-cs"/>
              </a:rPr>
              <a:t>לשפות את המבוטח.</a:t>
            </a:r>
          </a:p>
          <a:p>
            <a:pPr marL="342900" indent="-342900">
              <a:spcBef>
                <a:spcPts val="1200"/>
              </a:spcBef>
              <a:buClr>
                <a:schemeClr val="tx1"/>
              </a:buClr>
              <a:buFont typeface="Arial" panose="020B0604020202020204" pitchFamily="34" charset="0"/>
              <a:buChar char="•"/>
            </a:pPr>
            <a:r>
              <a:rPr lang="he-IL" altLang="he-IL" sz="2800" b="1" u="sng" dirty="0" smtClean="0">
                <a:solidFill>
                  <a:srgbClr val="663300"/>
                </a:solidFill>
                <a:cs typeface="+mn-cs"/>
              </a:rPr>
              <a:t>סעיף כיסוי </a:t>
            </a:r>
            <a:r>
              <a:rPr lang="en-US" altLang="he-IL" sz="2800" b="1" u="sng" dirty="0" smtClean="0">
                <a:solidFill>
                  <a:srgbClr val="663300"/>
                </a:solidFill>
                <a:cs typeface="+mn-cs"/>
              </a:rPr>
              <a:t>III</a:t>
            </a:r>
            <a:r>
              <a:rPr lang="he-IL" altLang="he-IL" sz="2800" b="1" u="sng" dirty="0" smtClean="0">
                <a:solidFill>
                  <a:srgbClr val="663300"/>
                </a:solidFill>
                <a:cs typeface="+mn-cs"/>
              </a:rPr>
              <a:t> </a:t>
            </a:r>
            <a:r>
              <a:rPr lang="he-IL" altLang="he-IL" sz="2800" dirty="0" smtClean="0">
                <a:solidFill>
                  <a:srgbClr val="663300"/>
                </a:solidFill>
                <a:cs typeface="+mn-cs"/>
              </a:rPr>
              <a:t>- </a:t>
            </a:r>
            <a:r>
              <a:rPr lang="en-US" altLang="he-IL" sz="2800" dirty="0" smtClean="0">
                <a:solidFill>
                  <a:srgbClr val="663300"/>
                </a:solidFill>
                <a:cs typeface="+mn-cs"/>
              </a:rPr>
              <a:t>ENTITY</a:t>
            </a:r>
          </a:p>
          <a:p>
            <a:pPr>
              <a:lnSpc>
                <a:spcPct val="150000"/>
              </a:lnSpc>
              <a:buClr>
                <a:schemeClr val="tx1"/>
              </a:buClr>
              <a:buFontTx/>
              <a:buBlip>
                <a:blip r:embed="rId3"/>
              </a:buBlip>
            </a:pPr>
            <a:endParaRPr lang="he-IL" altLang="he-IL" sz="2800" b="1" u="sng" dirty="0" smtClean="0">
              <a:solidFill>
                <a:srgbClr val="663300"/>
              </a:solidFill>
              <a:cs typeface="+mn-cs"/>
            </a:endParaRPr>
          </a:p>
          <a:p>
            <a:pPr>
              <a:lnSpc>
                <a:spcPct val="150000"/>
              </a:lnSpc>
              <a:buClr>
                <a:schemeClr val="tx1"/>
              </a:buClr>
            </a:pPr>
            <a:endParaRPr lang="en-US" altLang="he-IL" sz="2800" dirty="0" smtClean="0">
              <a:solidFill>
                <a:srgbClr val="663300"/>
              </a:solidFill>
              <a:cs typeface="+mn-cs"/>
            </a:endParaRPr>
          </a:p>
        </p:txBody>
      </p:sp>
    </p:spTree>
    <p:extLst>
      <p:ext uri="{BB962C8B-B14F-4D97-AF65-F5344CB8AC3E}">
        <p14:creationId xmlns:p14="http://schemas.microsoft.com/office/powerpoint/2010/main" val="1310943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3035" y="1180247"/>
            <a:ext cx="3610547" cy="923330"/>
          </a:xfrm>
          <a:prstGeom prst="rect">
            <a:avLst/>
          </a:prstGeom>
          <a:noFill/>
        </p:spPr>
        <p:txBody>
          <a:bodyPr wrap="square" rtlCol="1">
            <a:spAutoFit/>
          </a:bodyPr>
          <a:lstStyle/>
          <a:p>
            <a:pPr algn="ctr"/>
            <a:r>
              <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לא עוד !</a:t>
            </a:r>
          </a:p>
        </p:txBody>
      </p:sp>
      <p:sp>
        <p:nvSpPr>
          <p:cNvPr id="3" name="מלבן 2"/>
          <p:cNvSpPr/>
          <p:nvPr/>
        </p:nvSpPr>
        <p:spPr>
          <a:xfrm>
            <a:off x="357158" y="1248867"/>
            <a:ext cx="7632848" cy="800219"/>
          </a:xfrm>
          <a:prstGeom prst="rect">
            <a:avLst/>
          </a:prstGeom>
        </p:spPr>
        <p:txBody>
          <a:bodyPr wrap="square">
            <a:spAutoFit/>
          </a:bodyPr>
          <a:lstStyle/>
          <a:p>
            <a:pPr marL="285750" indent="-285750"/>
            <a:endParaRPr lang="he-IL" sz="2800" dirty="0"/>
          </a:p>
          <a:p>
            <a:endParaRPr lang="he-IL" dirty="0"/>
          </a:p>
        </p:txBody>
      </p:sp>
      <p:sp>
        <p:nvSpPr>
          <p:cNvPr id="8" name="מלבן 7"/>
          <p:cNvSpPr/>
          <p:nvPr/>
        </p:nvSpPr>
        <p:spPr>
          <a:xfrm>
            <a:off x="715924" y="2590800"/>
            <a:ext cx="7858148" cy="3416320"/>
          </a:xfrm>
          <a:prstGeom prst="rect">
            <a:avLst/>
          </a:prstGeom>
        </p:spPr>
        <p:txBody>
          <a:bodyPr wrap="square">
            <a:spAutoFit/>
          </a:bodyPr>
          <a:lstStyle/>
          <a:p>
            <a:pPr marL="261938" indent="-261938">
              <a:buFont typeface="Arial" pitchFamily="34" charset="0"/>
              <a:buChar char="•"/>
            </a:pPr>
            <a:r>
              <a:rPr lang="he-IL" sz="2400" b="1" dirty="0" smtClean="0"/>
              <a:t>"</a:t>
            </a:r>
            <a:r>
              <a:rPr lang="he-IL" sz="2400" b="1" i="1" dirty="0" smtClean="0"/>
              <a:t>הדירקטוריון פעל </a:t>
            </a:r>
            <a:r>
              <a:rPr lang="he-IL" sz="2400" b="1" i="1" dirty="0"/>
              <a:t>בצורה מוזרה...לא שאלנו, לא התעניינו</a:t>
            </a:r>
          </a:p>
          <a:p>
            <a:pPr marL="266700" indent="-266700"/>
            <a:r>
              <a:rPr lang="he-IL" sz="2400" b="1" i="1" dirty="0" smtClean="0"/>
              <a:t>	היינו מופיעים פעם בחודש </a:t>
            </a:r>
            <a:r>
              <a:rPr lang="he-IL" sz="2400" b="1" i="1" dirty="0"/>
              <a:t>לישיבה, </a:t>
            </a:r>
            <a:r>
              <a:rPr lang="he-IL" sz="2400" b="1" i="1" dirty="0" smtClean="0"/>
              <a:t>מבלי </a:t>
            </a:r>
            <a:r>
              <a:rPr lang="he-IL" sz="2400" b="1" i="1" dirty="0"/>
              <a:t>להכיר את </a:t>
            </a:r>
            <a:r>
              <a:rPr lang="he-IL" sz="2400" b="1" i="1" dirty="0" smtClean="0"/>
              <a:t>נושא הישיבה</a:t>
            </a:r>
            <a:r>
              <a:rPr lang="he-IL" sz="2400" b="1" dirty="0" smtClean="0"/>
              <a:t>". </a:t>
            </a:r>
            <a:r>
              <a:rPr lang="he-IL" sz="2400" dirty="0"/>
              <a:t>(</a:t>
            </a:r>
            <a:r>
              <a:rPr lang="he-IL" sz="2400" dirty="0" smtClean="0"/>
              <a:t>דירקטור חיצוני </a:t>
            </a:r>
            <a:r>
              <a:rPr lang="he-IL" sz="2400" dirty="0"/>
              <a:t>בבנק לאומי</a:t>
            </a:r>
            <a:r>
              <a:rPr lang="he-IL" sz="2400" dirty="0" smtClean="0"/>
              <a:t>).</a:t>
            </a:r>
          </a:p>
          <a:p>
            <a:pPr marL="266700" indent="-266700"/>
            <a:endParaRPr lang="he-IL" sz="2400" dirty="0" smtClean="0"/>
          </a:p>
          <a:p>
            <a:pPr marL="261938" indent="-261938">
              <a:buFont typeface="Arial" pitchFamily="34" charset="0"/>
              <a:buChar char="•"/>
            </a:pPr>
            <a:r>
              <a:rPr lang="he-IL" sz="2400" dirty="0"/>
              <a:t>הדירקטורים אינם </a:t>
            </a:r>
            <a:r>
              <a:rPr lang="he-IL" sz="2400" dirty="0" smtClean="0"/>
              <a:t> </a:t>
            </a:r>
            <a:r>
              <a:rPr lang="he-IL" sz="2400" dirty="0"/>
              <a:t>בבחינת משיאי עצות ושותי </a:t>
            </a:r>
            <a:r>
              <a:rPr lang="he-IL" sz="2400" dirty="0" smtClean="0"/>
              <a:t>תה בישיבות, שאין עליהם אחריות </a:t>
            </a:r>
            <a:r>
              <a:rPr lang="he-IL" sz="2400" dirty="0"/>
              <a:t>לתוצאות. </a:t>
            </a:r>
            <a:endParaRPr lang="he-IL" sz="2400" dirty="0" smtClean="0"/>
          </a:p>
          <a:p>
            <a:pPr marL="266700" indent="-266700"/>
            <a:r>
              <a:rPr lang="he-IL" sz="2400" dirty="0"/>
              <a:t>	</a:t>
            </a:r>
            <a:r>
              <a:rPr lang="he-IL" sz="2400" dirty="0" smtClean="0"/>
              <a:t>מחויבים הם באחריות </a:t>
            </a:r>
            <a:r>
              <a:rPr lang="he-IL" sz="2400" dirty="0"/>
              <a:t>בקבלת ההחלטות </a:t>
            </a:r>
            <a:r>
              <a:rPr lang="he-IL" sz="2400" dirty="0" smtClean="0"/>
              <a:t>ופיקוח </a:t>
            </a:r>
            <a:r>
              <a:rPr lang="he-IL" sz="2400" dirty="0"/>
              <a:t>על הפעילות הכספית של </a:t>
            </a:r>
            <a:r>
              <a:rPr lang="he-IL" sz="2400" dirty="0" smtClean="0"/>
              <a:t>התאגיד.</a:t>
            </a:r>
          </a:p>
          <a:p>
            <a:pPr marL="261938" indent="-261938">
              <a:buFont typeface="Arial" pitchFamily="34" charset="0"/>
              <a:buChar char="•"/>
            </a:pPr>
            <a:endParaRPr lang="he-IL" sz="2400"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5991" y="329314"/>
            <a:ext cx="3436090" cy="208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96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3491880" y="260648"/>
            <a:ext cx="5423520" cy="648072"/>
          </a:xfrm>
          <a:prstGeom prst="rect">
            <a:avLst/>
          </a:prstGeom>
        </p:spPr>
        <p:txBody>
          <a:bodyPr vert="horz" lIns="182880" tIns="91440" rIns="91440" bIns="45720" rtlCol="1" anchor="ctr">
            <a:noAutofit/>
          </a:bodyPr>
          <a:lstStyle/>
          <a:p>
            <a:pPr marL="265176" lvl="0" indent="-265176" rtl="0">
              <a:spcBef>
                <a:spcPts val="250"/>
              </a:spcBef>
              <a:buClr>
                <a:schemeClr val="accent1"/>
              </a:buClr>
              <a:buSzPct val="80000"/>
              <a:defRPr/>
            </a:pPr>
            <a:r>
              <a:rPr lang="he-IL" sz="3200" b="1" dirty="0" smtClean="0">
                <a:solidFill>
                  <a:schemeClr val="accent2">
                    <a:lumMod val="50000"/>
                  </a:schemeClr>
                </a:solidFill>
              </a:rPr>
              <a:t>נזקים מכוסים</a:t>
            </a:r>
            <a:endParaRPr lang="he-IL" sz="3200" b="1" dirty="0">
              <a:solidFill>
                <a:schemeClr val="accent2">
                  <a:lumMod val="50000"/>
                </a:schemeClr>
              </a:solidFill>
            </a:endParaRPr>
          </a:p>
        </p:txBody>
      </p:sp>
      <p:sp>
        <p:nvSpPr>
          <p:cNvPr id="3" name="Rectangle 3"/>
          <p:cNvSpPr txBox="1">
            <a:spLocks noChangeArrowheads="1"/>
          </p:cNvSpPr>
          <p:nvPr/>
        </p:nvSpPr>
        <p:spPr>
          <a:xfrm>
            <a:off x="539552" y="1340768"/>
            <a:ext cx="8229600" cy="4084638"/>
          </a:xfrm>
          <a:prstGeom prst="rect">
            <a:avLst/>
          </a:prstGeom>
        </p:spPr>
        <p:txBody>
          <a:bodyPr vert="horz" lIns="91440" tIns="45720" rIns="91440" bIns="45720" rtlCol="1">
            <a:normAutofit/>
          </a:bodyPr>
          <a:lstStyle>
            <a:lvl1pPr marL="0" indent="0" algn="r" defTabSz="914400" rtl="1" eaLnBrk="1" latinLnBrk="0" hangingPunct="1">
              <a:spcBef>
                <a:spcPct val="20000"/>
              </a:spcBef>
              <a:buFont typeface="Arial" pitchFamily="34" charset="0"/>
              <a:buNone/>
              <a:defRPr sz="1800" kern="1200">
                <a:solidFill>
                  <a:schemeClr val="bg1"/>
                </a:solidFill>
                <a:latin typeface="NarkisShulamitMF Regular" pitchFamily="18" charset="-79"/>
                <a:ea typeface="NarkisShulamitMF Regular" pitchFamily="18" charset="-79"/>
                <a:cs typeface="NarkisShulamitMF Regular" pitchFamily="18" charset="-79"/>
              </a:defRPr>
            </a:lvl1pPr>
            <a:lvl2pPr marL="457200" indent="0" algn="ctr" defTabSz="914400" rtl="1" eaLnBrk="1" latinLnBrk="0" hangingPunct="1">
              <a:spcBef>
                <a:spcPct val="20000"/>
              </a:spcBef>
              <a:buFont typeface="Arial" pitchFamily="34" charset="0"/>
              <a:buNone/>
              <a:defRPr sz="1800" kern="1200">
                <a:solidFill>
                  <a:schemeClr val="tx1">
                    <a:tint val="75000"/>
                  </a:schemeClr>
                </a:solidFill>
                <a:latin typeface="NarkisShulamitMF Regular" pitchFamily="18" charset="-79"/>
                <a:ea typeface="NarkisShulamitMF Regular" pitchFamily="18" charset="-79"/>
                <a:cs typeface="NarkisShulamitMF Regular" pitchFamily="18" charset="-79"/>
              </a:defRPr>
            </a:lvl2pPr>
            <a:lvl3pPr marL="914400" indent="0" algn="ctr" defTabSz="914400" rtl="1" eaLnBrk="1" latinLnBrk="0" hangingPunct="1">
              <a:spcBef>
                <a:spcPct val="20000"/>
              </a:spcBef>
              <a:buFont typeface="Arial" pitchFamily="34" charset="0"/>
              <a:buNone/>
              <a:defRPr sz="1600" kern="1200">
                <a:solidFill>
                  <a:schemeClr val="tx1">
                    <a:tint val="75000"/>
                  </a:schemeClr>
                </a:solidFill>
                <a:latin typeface="NarkisShulamitMF Regular" pitchFamily="18" charset="-79"/>
                <a:ea typeface="NarkisShulamitMF Regular" pitchFamily="18" charset="-79"/>
                <a:cs typeface="NarkisShulamitMF Regular" pitchFamily="18" charset="-79"/>
              </a:defRPr>
            </a:lvl3pPr>
            <a:lvl4pPr marL="13716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4pPr>
            <a:lvl5pPr marL="18288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nSpc>
                <a:spcPct val="150000"/>
              </a:lnSpc>
              <a:buClr>
                <a:schemeClr val="tx1"/>
              </a:buClr>
              <a:buFont typeface="Arial" panose="020B0604020202020204" pitchFamily="34" charset="0"/>
              <a:buChar char="•"/>
            </a:pPr>
            <a:endParaRPr lang="en-US" altLang="he-IL" sz="2800" b="1" dirty="0">
              <a:solidFill>
                <a:srgbClr val="663300"/>
              </a:solidFill>
              <a:cs typeface="+mn-cs"/>
            </a:endParaRPr>
          </a:p>
        </p:txBody>
      </p:sp>
      <p:sp>
        <p:nvSpPr>
          <p:cNvPr id="4" name="Rectangle 3"/>
          <p:cNvSpPr txBox="1">
            <a:spLocks noChangeArrowheads="1"/>
          </p:cNvSpPr>
          <p:nvPr/>
        </p:nvSpPr>
        <p:spPr>
          <a:xfrm>
            <a:off x="457200" y="1447800"/>
            <a:ext cx="8229600" cy="4949825"/>
          </a:xfrm>
          <a:prstGeom prst="rect">
            <a:avLst/>
          </a:prstGeom>
        </p:spPr>
        <p:txBody>
          <a:bodyPr vert="horz" lIns="91440" tIns="45720" rIns="91440" bIns="45720" rtlCol="1">
            <a:normAutofit/>
          </a:bodyPr>
          <a:lstStyle>
            <a:lvl1pPr marL="0" indent="0" algn="r" defTabSz="914400" rtl="1" eaLnBrk="1" latinLnBrk="0" hangingPunct="1">
              <a:spcBef>
                <a:spcPct val="20000"/>
              </a:spcBef>
              <a:buFont typeface="Arial" pitchFamily="34" charset="0"/>
              <a:buNone/>
              <a:defRPr sz="1800" kern="1200">
                <a:solidFill>
                  <a:schemeClr val="bg1"/>
                </a:solidFill>
                <a:latin typeface="NarkisShulamitMF Regular" pitchFamily="18" charset="-79"/>
                <a:ea typeface="NarkisShulamitMF Regular" pitchFamily="18" charset="-79"/>
                <a:cs typeface="NarkisShulamitMF Regular" pitchFamily="18" charset="-79"/>
              </a:defRPr>
            </a:lvl1pPr>
            <a:lvl2pPr marL="457200" indent="0" algn="ctr" defTabSz="914400" rtl="1" eaLnBrk="1" latinLnBrk="0" hangingPunct="1">
              <a:spcBef>
                <a:spcPct val="20000"/>
              </a:spcBef>
              <a:buFont typeface="Arial" pitchFamily="34" charset="0"/>
              <a:buNone/>
              <a:defRPr sz="1800" kern="1200">
                <a:solidFill>
                  <a:schemeClr val="tx1">
                    <a:tint val="75000"/>
                  </a:schemeClr>
                </a:solidFill>
                <a:latin typeface="NarkisShulamitMF Regular" pitchFamily="18" charset="-79"/>
                <a:ea typeface="NarkisShulamitMF Regular" pitchFamily="18" charset="-79"/>
                <a:cs typeface="NarkisShulamitMF Regular" pitchFamily="18" charset="-79"/>
              </a:defRPr>
            </a:lvl2pPr>
            <a:lvl3pPr marL="914400" indent="0" algn="ctr" defTabSz="914400" rtl="1" eaLnBrk="1" latinLnBrk="0" hangingPunct="1">
              <a:spcBef>
                <a:spcPct val="20000"/>
              </a:spcBef>
              <a:buFont typeface="Arial" pitchFamily="34" charset="0"/>
              <a:buNone/>
              <a:defRPr sz="1600" kern="1200">
                <a:solidFill>
                  <a:schemeClr val="tx1">
                    <a:tint val="75000"/>
                  </a:schemeClr>
                </a:solidFill>
                <a:latin typeface="NarkisShulamitMF Regular" pitchFamily="18" charset="-79"/>
                <a:ea typeface="NarkisShulamitMF Regular" pitchFamily="18" charset="-79"/>
                <a:cs typeface="NarkisShulamitMF Regular" pitchFamily="18" charset="-79"/>
              </a:defRPr>
            </a:lvl3pPr>
            <a:lvl4pPr marL="13716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4pPr>
            <a:lvl5pPr marL="18288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nSpc>
                <a:spcPct val="150000"/>
              </a:lnSpc>
              <a:buClr>
                <a:schemeClr val="tx1"/>
              </a:buClr>
              <a:buFont typeface="Arial" panose="020B0604020202020204" pitchFamily="34" charset="0"/>
              <a:buChar char="•"/>
            </a:pPr>
            <a:r>
              <a:rPr lang="he-IL" altLang="en-US" sz="2800" dirty="0" smtClean="0">
                <a:solidFill>
                  <a:srgbClr val="663300"/>
                </a:solidFill>
                <a:cs typeface="+mn-cs"/>
              </a:rPr>
              <a:t>פיצוי שנפסק לצד ג' בפסק דין של בימ"ש או בפשרה - נזק כספי/כלכלי טהור</a:t>
            </a:r>
            <a:r>
              <a:rPr lang="en-US" altLang="en-US" sz="2800" dirty="0" smtClean="0">
                <a:solidFill>
                  <a:srgbClr val="663300"/>
                </a:solidFill>
                <a:cs typeface="+mn-cs"/>
              </a:rPr>
              <a:t> </a:t>
            </a:r>
            <a:r>
              <a:rPr lang="he-IL" altLang="en-US" sz="2800" dirty="0" smtClean="0">
                <a:solidFill>
                  <a:srgbClr val="663300"/>
                </a:solidFill>
                <a:cs typeface="+mn-cs"/>
              </a:rPr>
              <a:t>(לא נזק גוף או רכוש)</a:t>
            </a:r>
          </a:p>
          <a:p>
            <a:pPr marL="457200" indent="-457200">
              <a:lnSpc>
                <a:spcPct val="150000"/>
              </a:lnSpc>
              <a:buClr>
                <a:schemeClr val="tx1"/>
              </a:buClr>
              <a:buFont typeface="Arial" panose="020B0604020202020204" pitchFamily="34" charset="0"/>
              <a:buChar char="•"/>
            </a:pPr>
            <a:r>
              <a:rPr lang="he-IL" altLang="en-US" sz="2800" dirty="0" smtClean="0">
                <a:solidFill>
                  <a:srgbClr val="663300"/>
                </a:solidFill>
                <a:cs typeface="+mn-cs"/>
              </a:rPr>
              <a:t>הוצאות הגנה סבירות בתביעה לרבות חקירה של רשות כלשהי - הקדמת הוצאות משפט. </a:t>
            </a:r>
          </a:p>
          <a:p>
            <a:pPr marL="457200" indent="-457200">
              <a:lnSpc>
                <a:spcPct val="150000"/>
              </a:lnSpc>
              <a:buClr>
                <a:schemeClr val="tx1"/>
              </a:buClr>
              <a:buFont typeface="Arial" panose="020B0604020202020204" pitchFamily="34" charset="0"/>
              <a:buChar char="•"/>
            </a:pPr>
            <a:r>
              <a:rPr lang="he-IL" altLang="en-US" sz="2800" dirty="0" smtClean="0">
                <a:solidFill>
                  <a:srgbClr val="663300"/>
                </a:solidFill>
                <a:cs typeface="+mn-cs"/>
              </a:rPr>
              <a:t>סכום ההוצאות שנפסקו לטובת צד ג'.</a:t>
            </a:r>
          </a:p>
          <a:p>
            <a:pPr>
              <a:lnSpc>
                <a:spcPct val="150000"/>
              </a:lnSpc>
              <a:buClr>
                <a:schemeClr val="tx1"/>
              </a:buClr>
            </a:pPr>
            <a:endParaRPr lang="he-IL" altLang="en-US" sz="2800" dirty="0" smtClean="0">
              <a:solidFill>
                <a:srgbClr val="663300"/>
              </a:solidFill>
              <a:cs typeface="+mn-cs"/>
            </a:endParaRPr>
          </a:p>
          <a:p>
            <a:pPr>
              <a:lnSpc>
                <a:spcPct val="150000"/>
              </a:lnSpc>
              <a:buClr>
                <a:schemeClr val="tx1"/>
              </a:buClr>
              <a:buFontTx/>
              <a:buBlip>
                <a:blip r:embed="rId3"/>
              </a:buBlip>
            </a:pPr>
            <a:endParaRPr lang="en-US" altLang="he-IL" sz="2800" dirty="0" smtClean="0">
              <a:solidFill>
                <a:srgbClr val="663300"/>
              </a:solidFill>
              <a:cs typeface="+mn-cs"/>
            </a:endParaRPr>
          </a:p>
          <a:p>
            <a:pPr>
              <a:lnSpc>
                <a:spcPct val="150000"/>
              </a:lnSpc>
              <a:buClr>
                <a:schemeClr val="tx1"/>
              </a:buClr>
              <a:buFontTx/>
              <a:buBlip>
                <a:blip r:embed="rId3"/>
              </a:buBlip>
            </a:pPr>
            <a:endParaRPr lang="en-US" altLang="he-IL" sz="2800" dirty="0" smtClean="0">
              <a:solidFill>
                <a:srgbClr val="663300"/>
              </a:solidFill>
              <a:cs typeface="+mn-cs"/>
            </a:endParaRPr>
          </a:p>
        </p:txBody>
      </p:sp>
    </p:spTree>
    <p:extLst>
      <p:ext uri="{BB962C8B-B14F-4D97-AF65-F5344CB8AC3E}">
        <p14:creationId xmlns:p14="http://schemas.microsoft.com/office/powerpoint/2010/main" val="1489118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3491880" y="260648"/>
            <a:ext cx="5499720" cy="648072"/>
          </a:xfrm>
          <a:prstGeom prst="rect">
            <a:avLst/>
          </a:prstGeom>
        </p:spPr>
        <p:txBody>
          <a:bodyPr vert="horz" lIns="182880" tIns="91440" rIns="91440" bIns="45720" rtlCol="1" anchor="ctr">
            <a:noAutofit/>
          </a:bodyPr>
          <a:lstStyle/>
          <a:p>
            <a:pPr marL="265176" lvl="0" indent="-265176" rtl="0">
              <a:spcBef>
                <a:spcPts val="250"/>
              </a:spcBef>
              <a:buClr>
                <a:schemeClr val="accent1"/>
              </a:buClr>
              <a:buSzPct val="80000"/>
              <a:defRPr/>
            </a:pPr>
            <a:r>
              <a:rPr lang="he-IL" sz="3200" b="1" dirty="0" smtClean="0">
                <a:solidFill>
                  <a:schemeClr val="accent2">
                    <a:lumMod val="50000"/>
                  </a:schemeClr>
                </a:solidFill>
              </a:rPr>
              <a:t>סייגים לביטוח</a:t>
            </a:r>
            <a:endParaRPr lang="he-IL" sz="3200" b="1" dirty="0">
              <a:solidFill>
                <a:schemeClr val="accent2">
                  <a:lumMod val="50000"/>
                </a:schemeClr>
              </a:solidFill>
            </a:endParaRPr>
          </a:p>
        </p:txBody>
      </p:sp>
      <p:sp>
        <p:nvSpPr>
          <p:cNvPr id="3" name="Rectangle 3"/>
          <p:cNvSpPr txBox="1">
            <a:spLocks noChangeArrowheads="1"/>
          </p:cNvSpPr>
          <p:nvPr/>
        </p:nvSpPr>
        <p:spPr>
          <a:xfrm>
            <a:off x="539552" y="1340768"/>
            <a:ext cx="8229600" cy="4084638"/>
          </a:xfrm>
          <a:prstGeom prst="rect">
            <a:avLst/>
          </a:prstGeom>
        </p:spPr>
        <p:txBody>
          <a:bodyPr vert="horz" lIns="91440" tIns="45720" rIns="91440" bIns="45720" rtlCol="1">
            <a:noAutofit/>
          </a:bodyPr>
          <a:lstStyle>
            <a:lvl1pPr marL="0" indent="0" algn="r" defTabSz="914400" rtl="1" eaLnBrk="1" latinLnBrk="0" hangingPunct="1">
              <a:spcBef>
                <a:spcPct val="20000"/>
              </a:spcBef>
              <a:buFont typeface="Arial" pitchFamily="34" charset="0"/>
              <a:buNone/>
              <a:defRPr sz="1800" kern="1200">
                <a:solidFill>
                  <a:schemeClr val="bg1"/>
                </a:solidFill>
                <a:latin typeface="NarkisShulamitMF Regular" pitchFamily="18" charset="-79"/>
                <a:ea typeface="NarkisShulamitMF Regular" pitchFamily="18" charset="-79"/>
                <a:cs typeface="NarkisShulamitMF Regular" pitchFamily="18" charset="-79"/>
              </a:defRPr>
            </a:lvl1pPr>
            <a:lvl2pPr marL="457200" indent="0" algn="ctr" defTabSz="914400" rtl="1" eaLnBrk="1" latinLnBrk="0" hangingPunct="1">
              <a:spcBef>
                <a:spcPct val="20000"/>
              </a:spcBef>
              <a:buFont typeface="Arial" pitchFamily="34" charset="0"/>
              <a:buNone/>
              <a:defRPr sz="1800" kern="1200">
                <a:solidFill>
                  <a:schemeClr val="tx1">
                    <a:tint val="75000"/>
                  </a:schemeClr>
                </a:solidFill>
                <a:latin typeface="NarkisShulamitMF Regular" pitchFamily="18" charset="-79"/>
                <a:ea typeface="NarkisShulamitMF Regular" pitchFamily="18" charset="-79"/>
                <a:cs typeface="NarkisShulamitMF Regular" pitchFamily="18" charset="-79"/>
              </a:defRPr>
            </a:lvl2pPr>
            <a:lvl3pPr marL="914400" indent="0" algn="ctr" defTabSz="914400" rtl="1" eaLnBrk="1" latinLnBrk="0" hangingPunct="1">
              <a:spcBef>
                <a:spcPct val="20000"/>
              </a:spcBef>
              <a:buFont typeface="Arial" pitchFamily="34" charset="0"/>
              <a:buNone/>
              <a:defRPr sz="1600" kern="1200">
                <a:solidFill>
                  <a:schemeClr val="tx1">
                    <a:tint val="75000"/>
                  </a:schemeClr>
                </a:solidFill>
                <a:latin typeface="NarkisShulamitMF Regular" pitchFamily="18" charset="-79"/>
                <a:ea typeface="NarkisShulamitMF Regular" pitchFamily="18" charset="-79"/>
                <a:cs typeface="NarkisShulamitMF Regular" pitchFamily="18" charset="-79"/>
              </a:defRPr>
            </a:lvl3pPr>
            <a:lvl4pPr marL="13716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4pPr>
            <a:lvl5pPr marL="18288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1200"/>
              </a:spcBef>
              <a:buClr>
                <a:schemeClr val="tx1"/>
              </a:buClr>
            </a:pPr>
            <a:r>
              <a:rPr lang="he-IL" sz="2800" dirty="0" smtClean="0">
                <a:solidFill>
                  <a:srgbClr val="663300"/>
                </a:solidFill>
                <a:cs typeface="+mn-cs"/>
              </a:rPr>
              <a:t>סייגים הקבועים בחוק:</a:t>
            </a:r>
          </a:p>
          <a:p>
            <a:pPr marL="457200" indent="-457200">
              <a:spcBef>
                <a:spcPts val="1200"/>
              </a:spcBef>
              <a:buClr>
                <a:schemeClr val="tx1"/>
              </a:buClr>
              <a:buFont typeface="Arial" panose="020B0604020202020204" pitchFamily="34" charset="0"/>
              <a:buChar char="•"/>
            </a:pPr>
            <a:r>
              <a:rPr lang="he-IL" sz="2800" dirty="0" smtClean="0">
                <a:solidFill>
                  <a:srgbClr val="663300"/>
                </a:solidFill>
                <a:cs typeface="+mn-cs"/>
              </a:rPr>
              <a:t>הפרת חובת אמונים אלא אם נושא המשרה פעל בתום לב והיה לו יסוד סביר להניח שהפעולה לא תפגע בטובת החברה.</a:t>
            </a:r>
          </a:p>
          <a:p>
            <a:pPr marL="457200" indent="-457200">
              <a:spcBef>
                <a:spcPts val="1200"/>
              </a:spcBef>
              <a:buClr>
                <a:schemeClr val="tx1"/>
              </a:buClr>
              <a:buFont typeface="Arial" panose="020B0604020202020204" pitchFamily="34" charset="0"/>
              <a:buChar char="•"/>
            </a:pPr>
            <a:r>
              <a:rPr lang="he-IL" sz="2800" dirty="0">
                <a:solidFill>
                  <a:srgbClr val="663300"/>
                </a:solidFill>
                <a:cs typeface="+mn-cs"/>
              </a:rPr>
              <a:t>מעשים מכוונים או </a:t>
            </a:r>
            <a:r>
              <a:rPr lang="he-IL" sz="2800" dirty="0" smtClean="0">
                <a:solidFill>
                  <a:srgbClr val="663300"/>
                </a:solidFill>
                <a:cs typeface="+mn-cs"/>
              </a:rPr>
              <a:t>בפזיזות.</a:t>
            </a:r>
            <a:endParaRPr lang="he-IL" sz="2800" dirty="0">
              <a:solidFill>
                <a:srgbClr val="663300"/>
              </a:solidFill>
              <a:cs typeface="+mn-cs"/>
            </a:endParaRPr>
          </a:p>
          <a:p>
            <a:pPr marL="457200" indent="-457200">
              <a:spcBef>
                <a:spcPts val="1200"/>
              </a:spcBef>
              <a:buClr>
                <a:schemeClr val="tx1"/>
              </a:buClr>
              <a:buFont typeface="Arial" panose="020B0604020202020204" pitchFamily="34" charset="0"/>
              <a:buChar char="•"/>
            </a:pPr>
            <a:r>
              <a:rPr lang="he-IL" sz="2800" dirty="0" smtClean="0">
                <a:solidFill>
                  <a:srgbClr val="663300"/>
                </a:solidFill>
                <a:cs typeface="+mn-cs"/>
              </a:rPr>
              <a:t>קנסות או עיצום כספי.</a:t>
            </a:r>
          </a:p>
          <a:p>
            <a:pPr marL="457200" indent="-457200">
              <a:spcBef>
                <a:spcPts val="1200"/>
              </a:spcBef>
              <a:buClr>
                <a:schemeClr val="tx1"/>
              </a:buClr>
              <a:buFont typeface="Arial" panose="020B0604020202020204" pitchFamily="34" charset="0"/>
              <a:buChar char="•"/>
            </a:pPr>
            <a:r>
              <a:rPr lang="he-IL" sz="2800" dirty="0" smtClean="0">
                <a:solidFill>
                  <a:srgbClr val="663300"/>
                </a:solidFill>
                <a:cs typeface="+mn-cs"/>
              </a:rPr>
              <a:t>פעולה בכוונה להפיק רווח אישי שלא כדין.</a:t>
            </a:r>
          </a:p>
          <a:p>
            <a:pPr marL="457200" indent="-457200">
              <a:lnSpc>
                <a:spcPct val="150000"/>
              </a:lnSpc>
              <a:buClr>
                <a:schemeClr val="tx1"/>
              </a:buClr>
              <a:buFont typeface="Arial" panose="020B0604020202020204" pitchFamily="34" charset="0"/>
              <a:buChar char="•"/>
            </a:pPr>
            <a:endParaRPr lang="he-IL" sz="2800" dirty="0" smtClean="0">
              <a:solidFill>
                <a:srgbClr val="663300"/>
              </a:solidFill>
              <a:cs typeface="+mn-cs"/>
            </a:endParaRPr>
          </a:p>
        </p:txBody>
      </p:sp>
    </p:spTree>
    <p:extLst>
      <p:ext uri="{BB962C8B-B14F-4D97-AF65-F5344CB8AC3E}">
        <p14:creationId xmlns:p14="http://schemas.microsoft.com/office/powerpoint/2010/main" val="1229922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534400" cy="1143000"/>
          </a:xfrm>
        </p:spPr>
        <p:txBody>
          <a:bodyPr>
            <a:normAutofit/>
          </a:bodyPr>
          <a:lstStyle/>
          <a:p>
            <a:pPr lvl="0" algn="r"/>
            <a:r>
              <a:rPr lang="he-IL" sz="3200" b="1" dirty="0">
                <a:solidFill>
                  <a:schemeClr val="accent2">
                    <a:lumMod val="50000"/>
                  </a:schemeClr>
                </a:solidFill>
                <a:latin typeface="+mn-lt"/>
                <a:ea typeface="+mn-ea"/>
                <a:cs typeface="+mn-cs"/>
              </a:rPr>
              <a:t>סייגים</a:t>
            </a:r>
            <a:r>
              <a:rPr lang="he-IL" sz="3200" b="1" dirty="0">
                <a:solidFill>
                  <a:schemeClr val="accent2">
                    <a:lumMod val="50000"/>
                  </a:schemeClr>
                </a:solidFill>
              </a:rPr>
              <a:t> </a:t>
            </a:r>
            <a:r>
              <a:rPr lang="he-IL" sz="3200" b="1" dirty="0">
                <a:solidFill>
                  <a:schemeClr val="accent2">
                    <a:lumMod val="50000"/>
                  </a:schemeClr>
                </a:solidFill>
                <a:latin typeface="+mn-lt"/>
                <a:ea typeface="+mn-ea"/>
                <a:cs typeface="+mn-cs"/>
              </a:rPr>
              <a:t>לביטוח</a:t>
            </a:r>
            <a:r>
              <a:rPr lang="he-IL" sz="3200" b="1" dirty="0">
                <a:solidFill>
                  <a:schemeClr val="accent2">
                    <a:lumMod val="50000"/>
                  </a:schemeClr>
                </a:solidFill>
              </a:rPr>
              <a:t/>
            </a:r>
            <a:br>
              <a:rPr lang="he-IL" sz="3200" b="1" dirty="0">
                <a:solidFill>
                  <a:schemeClr val="accent2">
                    <a:lumMod val="50000"/>
                  </a:schemeClr>
                </a:solidFill>
              </a:rPr>
            </a:br>
            <a:endParaRPr lang="he-IL" sz="3200" dirty="0"/>
          </a:p>
        </p:txBody>
      </p:sp>
      <p:sp>
        <p:nvSpPr>
          <p:cNvPr id="3" name="מציין מיקום תוכן 2"/>
          <p:cNvSpPr>
            <a:spLocks noGrp="1"/>
          </p:cNvSpPr>
          <p:nvPr>
            <p:ph idx="1"/>
          </p:nvPr>
        </p:nvSpPr>
        <p:spPr>
          <a:xfrm>
            <a:off x="685800" y="1143000"/>
            <a:ext cx="8229600" cy="4525963"/>
          </a:xfrm>
        </p:spPr>
        <p:txBody>
          <a:bodyPr>
            <a:noAutofit/>
          </a:bodyPr>
          <a:lstStyle/>
          <a:p>
            <a:pPr marL="0" indent="0">
              <a:spcBef>
                <a:spcPts val="1200"/>
              </a:spcBef>
              <a:buNone/>
            </a:pPr>
            <a:r>
              <a:rPr lang="he-IL" sz="2800" dirty="0" smtClean="0"/>
              <a:t>סייגים  מקובלים הקבועים בפוליסה :</a:t>
            </a:r>
          </a:p>
          <a:p>
            <a:pPr marL="457200" indent="0">
              <a:spcBef>
                <a:spcPts val="1200"/>
              </a:spcBef>
              <a:buClr>
                <a:schemeClr val="tx1"/>
              </a:buClr>
            </a:pPr>
            <a:r>
              <a:rPr lang="he-IL" sz="2800" dirty="0" smtClean="0">
                <a:solidFill>
                  <a:srgbClr val="663300"/>
                </a:solidFill>
                <a:latin typeface="NarkisShulamitMF Regular" pitchFamily="18" charset="-79"/>
                <a:ea typeface="NarkisShulamitMF Regular" pitchFamily="18" charset="-79"/>
              </a:rPr>
              <a:t>רווח אישי או טובת הנאה למבוטח</a:t>
            </a:r>
          </a:p>
          <a:p>
            <a:pPr marL="457200" indent="0">
              <a:spcBef>
                <a:spcPts val="1200"/>
              </a:spcBef>
              <a:buClr>
                <a:schemeClr val="tx1"/>
              </a:buClr>
            </a:pPr>
            <a:r>
              <a:rPr lang="he-IL" sz="2800" dirty="0" smtClean="0">
                <a:solidFill>
                  <a:srgbClr val="663300"/>
                </a:solidFill>
                <a:latin typeface="NarkisShulamitMF Regular" pitchFamily="18" charset="-79"/>
                <a:ea typeface="NarkisShulamitMF Regular" pitchFamily="18" charset="-79"/>
              </a:rPr>
              <a:t>נזקי </a:t>
            </a:r>
            <a:r>
              <a:rPr lang="he-IL" sz="2800" dirty="0">
                <a:solidFill>
                  <a:srgbClr val="663300"/>
                </a:solidFill>
                <a:latin typeface="NarkisShulamitMF Regular" pitchFamily="18" charset="-79"/>
                <a:ea typeface="NarkisShulamitMF Regular" pitchFamily="18" charset="-79"/>
              </a:rPr>
              <a:t>גוף או רכוש</a:t>
            </a:r>
            <a:r>
              <a:rPr lang="he-IL" sz="2800" dirty="0" smtClean="0">
                <a:solidFill>
                  <a:srgbClr val="663300"/>
                </a:solidFill>
                <a:latin typeface="NarkisShulamitMF Regular" pitchFamily="18" charset="-79"/>
                <a:ea typeface="NarkisShulamitMF Regular" pitchFamily="18" charset="-79"/>
              </a:rPr>
              <a:t>.</a:t>
            </a:r>
            <a:endParaRPr lang="he-IL" sz="2800" dirty="0">
              <a:solidFill>
                <a:srgbClr val="663300"/>
              </a:solidFill>
              <a:latin typeface="NarkisShulamitMF Regular" pitchFamily="18" charset="-79"/>
              <a:ea typeface="NarkisShulamitMF Regular" pitchFamily="18" charset="-79"/>
            </a:endParaRPr>
          </a:p>
          <a:p>
            <a:pPr marL="457200" indent="0">
              <a:spcBef>
                <a:spcPts val="1200"/>
              </a:spcBef>
              <a:buClr>
                <a:schemeClr val="tx1"/>
              </a:buClr>
            </a:pPr>
            <a:r>
              <a:rPr lang="he-IL" sz="2800" dirty="0">
                <a:solidFill>
                  <a:srgbClr val="663300"/>
                </a:solidFill>
                <a:latin typeface="NarkisShulamitMF Regular" pitchFamily="18" charset="-79"/>
                <a:ea typeface="NarkisShulamitMF Regular" pitchFamily="18" charset="-79"/>
              </a:rPr>
              <a:t>תביעה של החברה או מבוטח נגד מבוטח אחר.</a:t>
            </a:r>
          </a:p>
          <a:p>
            <a:pPr marL="457200" indent="0">
              <a:spcBef>
                <a:spcPts val="1200"/>
              </a:spcBef>
              <a:buClr>
                <a:schemeClr val="tx1"/>
              </a:buClr>
            </a:pPr>
            <a:r>
              <a:rPr lang="he-IL" sz="2800" dirty="0" smtClean="0">
                <a:solidFill>
                  <a:srgbClr val="663300"/>
                </a:solidFill>
                <a:latin typeface="NarkisShulamitMF Regular" pitchFamily="18" charset="-79"/>
                <a:ea typeface="NarkisShulamitMF Regular" pitchFamily="18" charset="-79"/>
              </a:rPr>
              <a:t>נסיבות ידועות לפני תחילת הביטוח. </a:t>
            </a:r>
          </a:p>
          <a:p>
            <a:pPr marL="457200" indent="0">
              <a:spcBef>
                <a:spcPts val="1200"/>
              </a:spcBef>
              <a:buClr>
                <a:schemeClr val="tx1"/>
              </a:buClr>
            </a:pPr>
            <a:r>
              <a:rPr lang="he-IL" sz="2800" dirty="0" smtClean="0">
                <a:solidFill>
                  <a:srgbClr val="663300"/>
                </a:solidFill>
                <a:latin typeface="NarkisShulamitMF Regular" pitchFamily="18" charset="-79"/>
                <a:ea typeface="NarkisShulamitMF Regular" pitchFamily="18" charset="-79"/>
              </a:rPr>
              <a:t>זיהום</a:t>
            </a:r>
            <a:r>
              <a:rPr lang="he-IL" sz="2800" dirty="0">
                <a:solidFill>
                  <a:srgbClr val="663300"/>
                </a:solidFill>
                <a:latin typeface="NarkisShulamitMF Regular" pitchFamily="18" charset="-79"/>
                <a:ea typeface="NarkisShulamitMF Regular" pitchFamily="18" charset="-79"/>
              </a:rPr>
              <a:t>,</a:t>
            </a:r>
            <a:endParaRPr lang="he-IL" sz="2800" dirty="0" smtClean="0">
              <a:solidFill>
                <a:srgbClr val="663300"/>
              </a:solidFill>
              <a:latin typeface="NarkisShulamitMF Regular" pitchFamily="18" charset="-79"/>
              <a:ea typeface="NarkisShulamitMF Regular" pitchFamily="18" charset="-79"/>
            </a:endParaRPr>
          </a:p>
          <a:p>
            <a:pPr marL="457200" indent="0">
              <a:spcBef>
                <a:spcPts val="1200"/>
              </a:spcBef>
              <a:buClr>
                <a:schemeClr val="tx1"/>
              </a:buClr>
            </a:pPr>
            <a:r>
              <a:rPr lang="he-IL" sz="2800" dirty="0" smtClean="0">
                <a:solidFill>
                  <a:srgbClr val="663300"/>
                </a:solidFill>
                <a:latin typeface="NarkisShulamitMF Regular" pitchFamily="18" charset="-79"/>
                <a:ea typeface="NarkisShulamitMF Regular" pitchFamily="18" charset="-79"/>
              </a:rPr>
              <a:t>אסבסט.</a:t>
            </a:r>
          </a:p>
          <a:p>
            <a:pPr marL="457200" indent="0">
              <a:spcBef>
                <a:spcPts val="1200"/>
              </a:spcBef>
              <a:buClr>
                <a:schemeClr val="tx1"/>
              </a:buClr>
            </a:pPr>
            <a:r>
              <a:rPr lang="he-IL" sz="2800" dirty="0" smtClean="0">
                <a:solidFill>
                  <a:srgbClr val="663300"/>
                </a:solidFill>
                <a:latin typeface="NarkisShulamitMF Regular" pitchFamily="18" charset="-79"/>
                <a:ea typeface="NarkisShulamitMF Regular" pitchFamily="18" charset="-79"/>
              </a:rPr>
              <a:t>מלחמה.</a:t>
            </a:r>
          </a:p>
          <a:p>
            <a:pPr marL="0" indent="0">
              <a:lnSpc>
                <a:spcPct val="150000"/>
              </a:lnSpc>
              <a:buClr>
                <a:schemeClr val="tx1"/>
              </a:buClr>
              <a:buNone/>
            </a:pPr>
            <a:endParaRPr lang="he-IL" sz="2800" dirty="0">
              <a:solidFill>
                <a:srgbClr val="663300"/>
              </a:solidFill>
              <a:latin typeface="NarkisShulamitMF Regular" pitchFamily="18" charset="-79"/>
              <a:ea typeface="NarkisShulamitMF Regular" pitchFamily="18" charset="-79"/>
            </a:endParaRPr>
          </a:p>
        </p:txBody>
      </p:sp>
    </p:spTree>
    <p:extLst>
      <p:ext uri="{BB962C8B-B14F-4D97-AF65-F5344CB8AC3E}">
        <p14:creationId xmlns:p14="http://schemas.microsoft.com/office/powerpoint/2010/main" val="588454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3491880" y="260648"/>
            <a:ext cx="5423520" cy="648072"/>
          </a:xfrm>
          <a:prstGeom prst="rect">
            <a:avLst/>
          </a:prstGeom>
        </p:spPr>
        <p:txBody>
          <a:bodyPr vert="horz" lIns="182880" tIns="91440" rIns="91440" bIns="45720" rtlCol="1" anchor="ctr">
            <a:noAutofit/>
          </a:bodyPr>
          <a:lstStyle/>
          <a:p>
            <a:pPr marL="265176" lvl="0" indent="-265176" rtl="0">
              <a:spcBef>
                <a:spcPts val="250"/>
              </a:spcBef>
              <a:buClr>
                <a:schemeClr val="accent1"/>
              </a:buClr>
              <a:buSzPct val="80000"/>
              <a:defRPr/>
            </a:pPr>
            <a:r>
              <a:rPr lang="he-IL" sz="3600" b="1" dirty="0" smtClean="0">
                <a:solidFill>
                  <a:schemeClr val="accent2">
                    <a:lumMod val="50000"/>
                  </a:schemeClr>
                </a:solidFill>
              </a:rPr>
              <a:t>מושגים </a:t>
            </a:r>
            <a:r>
              <a:rPr lang="he-IL" sz="3600" b="1" smtClean="0">
                <a:solidFill>
                  <a:schemeClr val="accent2">
                    <a:lumMod val="50000"/>
                  </a:schemeClr>
                </a:solidFill>
              </a:rPr>
              <a:t>בביטוח דירקטורים</a:t>
            </a:r>
            <a:endParaRPr lang="he-IL" sz="3600" b="1" dirty="0">
              <a:solidFill>
                <a:schemeClr val="accent2">
                  <a:lumMod val="50000"/>
                </a:schemeClr>
              </a:solidFill>
            </a:endParaRPr>
          </a:p>
        </p:txBody>
      </p:sp>
      <p:sp>
        <p:nvSpPr>
          <p:cNvPr id="3" name="Rectangle 3"/>
          <p:cNvSpPr txBox="1">
            <a:spLocks noChangeArrowheads="1"/>
          </p:cNvSpPr>
          <p:nvPr/>
        </p:nvSpPr>
        <p:spPr>
          <a:xfrm>
            <a:off x="539552" y="1340768"/>
            <a:ext cx="8229600" cy="4084638"/>
          </a:xfrm>
          <a:prstGeom prst="rect">
            <a:avLst/>
          </a:prstGeom>
        </p:spPr>
        <p:txBody>
          <a:bodyPr vert="horz" lIns="91440" tIns="45720" rIns="91440" bIns="45720" rtlCol="1">
            <a:normAutofit/>
          </a:bodyPr>
          <a:lstStyle>
            <a:lvl1pPr marL="0" indent="0" algn="r" defTabSz="914400" rtl="1" eaLnBrk="1" latinLnBrk="0" hangingPunct="1">
              <a:spcBef>
                <a:spcPct val="20000"/>
              </a:spcBef>
              <a:buFont typeface="Arial" pitchFamily="34" charset="0"/>
              <a:buNone/>
              <a:defRPr sz="1800" kern="1200">
                <a:solidFill>
                  <a:schemeClr val="bg1"/>
                </a:solidFill>
                <a:latin typeface="NarkisShulamitMF Regular" pitchFamily="18" charset="-79"/>
                <a:ea typeface="NarkisShulamitMF Regular" pitchFamily="18" charset="-79"/>
                <a:cs typeface="NarkisShulamitMF Regular" pitchFamily="18" charset="-79"/>
              </a:defRPr>
            </a:lvl1pPr>
            <a:lvl2pPr marL="457200" indent="0" algn="ctr" defTabSz="914400" rtl="1" eaLnBrk="1" latinLnBrk="0" hangingPunct="1">
              <a:spcBef>
                <a:spcPct val="20000"/>
              </a:spcBef>
              <a:buFont typeface="Arial" pitchFamily="34" charset="0"/>
              <a:buNone/>
              <a:defRPr sz="1800" kern="1200">
                <a:solidFill>
                  <a:schemeClr val="tx1">
                    <a:tint val="75000"/>
                  </a:schemeClr>
                </a:solidFill>
                <a:latin typeface="NarkisShulamitMF Regular" pitchFamily="18" charset="-79"/>
                <a:ea typeface="NarkisShulamitMF Regular" pitchFamily="18" charset="-79"/>
                <a:cs typeface="NarkisShulamitMF Regular" pitchFamily="18" charset="-79"/>
              </a:defRPr>
            </a:lvl2pPr>
            <a:lvl3pPr marL="914400" indent="0" algn="ctr" defTabSz="914400" rtl="1" eaLnBrk="1" latinLnBrk="0" hangingPunct="1">
              <a:spcBef>
                <a:spcPct val="20000"/>
              </a:spcBef>
              <a:buFont typeface="Arial" pitchFamily="34" charset="0"/>
              <a:buNone/>
              <a:defRPr sz="1600" kern="1200">
                <a:solidFill>
                  <a:schemeClr val="tx1">
                    <a:tint val="75000"/>
                  </a:schemeClr>
                </a:solidFill>
                <a:latin typeface="NarkisShulamitMF Regular" pitchFamily="18" charset="-79"/>
                <a:ea typeface="NarkisShulamitMF Regular" pitchFamily="18" charset="-79"/>
                <a:cs typeface="NarkisShulamitMF Regular" pitchFamily="18" charset="-79"/>
              </a:defRPr>
            </a:lvl3pPr>
            <a:lvl4pPr marL="13716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4pPr>
            <a:lvl5pPr marL="18288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nSpc>
                <a:spcPct val="150000"/>
              </a:lnSpc>
              <a:buClr>
                <a:schemeClr val="tx1"/>
              </a:buClr>
              <a:buFont typeface="Arial" panose="020B0604020202020204" pitchFamily="34" charset="0"/>
              <a:buChar char="•"/>
            </a:pPr>
            <a:endParaRPr lang="en-US" altLang="he-IL" sz="2800" b="1" dirty="0">
              <a:solidFill>
                <a:srgbClr val="663300"/>
              </a:solidFill>
              <a:cs typeface="+mn-cs"/>
            </a:endParaRPr>
          </a:p>
        </p:txBody>
      </p:sp>
      <p:sp>
        <p:nvSpPr>
          <p:cNvPr id="4" name="Rectangle 3"/>
          <p:cNvSpPr txBox="1">
            <a:spLocks noChangeArrowheads="1"/>
          </p:cNvSpPr>
          <p:nvPr/>
        </p:nvSpPr>
        <p:spPr>
          <a:xfrm>
            <a:off x="691952" y="1066800"/>
            <a:ext cx="8077200" cy="5184775"/>
          </a:xfrm>
          <a:prstGeom prst="rect">
            <a:avLst/>
          </a:prstGeom>
        </p:spPr>
        <p:txBody>
          <a:bodyPr vert="horz" lIns="91440" tIns="45720" rIns="91440" bIns="45720" rtlCol="1">
            <a:normAutofit/>
          </a:bodyPr>
          <a:lstStyle>
            <a:lvl1pPr marL="0" indent="0" algn="r" defTabSz="914400" rtl="1" eaLnBrk="1" latinLnBrk="0" hangingPunct="1">
              <a:spcBef>
                <a:spcPct val="20000"/>
              </a:spcBef>
              <a:buFont typeface="Arial" pitchFamily="34" charset="0"/>
              <a:buNone/>
              <a:defRPr sz="1800" kern="1200">
                <a:solidFill>
                  <a:schemeClr val="bg1"/>
                </a:solidFill>
                <a:latin typeface="NarkisShulamitMF Regular" pitchFamily="18" charset="-79"/>
                <a:ea typeface="NarkisShulamitMF Regular" pitchFamily="18" charset="-79"/>
                <a:cs typeface="NarkisShulamitMF Regular" pitchFamily="18" charset="-79"/>
              </a:defRPr>
            </a:lvl1pPr>
            <a:lvl2pPr marL="457200" indent="0" algn="ctr" defTabSz="914400" rtl="1" eaLnBrk="1" latinLnBrk="0" hangingPunct="1">
              <a:spcBef>
                <a:spcPct val="20000"/>
              </a:spcBef>
              <a:buFont typeface="Arial" pitchFamily="34" charset="0"/>
              <a:buNone/>
              <a:defRPr sz="1800" kern="1200">
                <a:solidFill>
                  <a:schemeClr val="tx1">
                    <a:tint val="75000"/>
                  </a:schemeClr>
                </a:solidFill>
                <a:latin typeface="NarkisShulamitMF Regular" pitchFamily="18" charset="-79"/>
                <a:ea typeface="NarkisShulamitMF Regular" pitchFamily="18" charset="-79"/>
                <a:cs typeface="NarkisShulamitMF Regular" pitchFamily="18" charset="-79"/>
              </a:defRPr>
            </a:lvl2pPr>
            <a:lvl3pPr marL="914400" indent="0" algn="ctr" defTabSz="914400" rtl="1" eaLnBrk="1" latinLnBrk="0" hangingPunct="1">
              <a:spcBef>
                <a:spcPct val="20000"/>
              </a:spcBef>
              <a:buFont typeface="Arial" pitchFamily="34" charset="0"/>
              <a:buNone/>
              <a:defRPr sz="1600" kern="1200">
                <a:solidFill>
                  <a:schemeClr val="tx1">
                    <a:tint val="75000"/>
                  </a:schemeClr>
                </a:solidFill>
                <a:latin typeface="NarkisShulamitMF Regular" pitchFamily="18" charset="-79"/>
                <a:ea typeface="NarkisShulamitMF Regular" pitchFamily="18" charset="-79"/>
                <a:cs typeface="NarkisShulamitMF Regular" pitchFamily="18" charset="-79"/>
              </a:defRPr>
            </a:lvl3pPr>
            <a:lvl4pPr marL="13716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4pPr>
            <a:lvl5pPr marL="1828800" indent="0" algn="ctr" defTabSz="914400" rtl="1" eaLnBrk="1" latinLnBrk="0" hangingPunct="1">
              <a:spcBef>
                <a:spcPct val="20000"/>
              </a:spcBef>
              <a:buFont typeface="Arial" pitchFamily="34" charset="0"/>
              <a:buNone/>
              <a:defRPr sz="1400" kern="1200">
                <a:solidFill>
                  <a:schemeClr val="tx1">
                    <a:tint val="75000"/>
                  </a:schemeClr>
                </a:solidFill>
                <a:latin typeface="NarkisShulamitMF Regular" pitchFamily="18" charset="-79"/>
                <a:ea typeface="NarkisShulamitMF Regular" pitchFamily="18" charset="-79"/>
                <a:cs typeface="NarkisShulamitMF Regular" pitchFamily="18" charset="-79"/>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1200"/>
              </a:spcBef>
              <a:buClr>
                <a:schemeClr val="tx1"/>
              </a:buClr>
            </a:pPr>
            <a:r>
              <a:rPr lang="he-IL" altLang="he-IL" sz="2800" dirty="0" err="1" smtClean="0">
                <a:solidFill>
                  <a:srgbClr val="FF0000"/>
                </a:solidFill>
                <a:cs typeface="+mn-cs"/>
              </a:rPr>
              <a:t>אלוקציה</a:t>
            </a:r>
            <a:endParaRPr lang="he-IL" altLang="he-IL" sz="2800" dirty="0" smtClean="0">
              <a:solidFill>
                <a:srgbClr val="FF0000"/>
              </a:solidFill>
              <a:cs typeface="+mn-cs"/>
            </a:endParaRPr>
          </a:p>
          <a:p>
            <a:pPr marL="342900" indent="-342900">
              <a:spcBef>
                <a:spcPts val="1200"/>
              </a:spcBef>
              <a:buClr>
                <a:schemeClr val="tx1"/>
              </a:buClr>
              <a:buFont typeface="Arial" panose="020B0604020202020204" pitchFamily="34" charset="0"/>
              <a:buChar char="•"/>
            </a:pPr>
            <a:r>
              <a:rPr lang="he-IL" altLang="he-IL" sz="2800" dirty="0" smtClean="0">
                <a:solidFill>
                  <a:srgbClr val="663300"/>
                </a:solidFill>
                <a:cs typeface="+mn-cs"/>
              </a:rPr>
              <a:t>בין החברה לבין נושאי המשרה/ בין עילות מכוסות לעילות לא מכוסות/ בין נושאי משרה תמימים לבין נושאי משרה לא תמימים/ בין דירקטורים פסיביים לאקטיביים.   בחלק מהמקרים ניגוד עניינים </a:t>
            </a:r>
            <a:r>
              <a:rPr lang="he-IL" altLang="he-IL" sz="2800" dirty="0">
                <a:solidFill>
                  <a:srgbClr val="663300"/>
                </a:solidFill>
                <a:cs typeface="+mn-cs"/>
              </a:rPr>
              <a:t>מ</a:t>
            </a:r>
            <a:r>
              <a:rPr lang="he-IL" altLang="he-IL" sz="2800" dirty="0" smtClean="0">
                <a:solidFill>
                  <a:srgbClr val="663300"/>
                </a:solidFill>
                <a:cs typeface="+mn-cs"/>
              </a:rPr>
              <a:t>חייב הפרדת ייצוג.</a:t>
            </a:r>
          </a:p>
          <a:p>
            <a:pPr>
              <a:lnSpc>
                <a:spcPct val="80000"/>
              </a:lnSpc>
              <a:buClr>
                <a:schemeClr val="tx1"/>
              </a:buClr>
            </a:pPr>
            <a:r>
              <a:rPr lang="he-IL" altLang="he-IL" sz="2800" dirty="0" smtClean="0">
                <a:solidFill>
                  <a:srgbClr val="FF0000"/>
                </a:solidFill>
                <a:cs typeface="+mn-cs"/>
              </a:rPr>
              <a:t>חברת בת</a:t>
            </a:r>
          </a:p>
          <a:p>
            <a:pPr>
              <a:lnSpc>
                <a:spcPct val="80000"/>
              </a:lnSpc>
              <a:buClr>
                <a:schemeClr val="tx1"/>
              </a:buClr>
            </a:pPr>
            <a:r>
              <a:rPr lang="he-IL" altLang="he-IL" sz="2800" dirty="0" smtClean="0">
                <a:solidFill>
                  <a:srgbClr val="FF0000"/>
                </a:solidFill>
                <a:cs typeface="+mn-cs"/>
              </a:rPr>
              <a:t>חברה קשורה</a:t>
            </a:r>
          </a:p>
          <a:p>
            <a:pPr>
              <a:lnSpc>
                <a:spcPct val="80000"/>
              </a:lnSpc>
              <a:buClr>
                <a:schemeClr val="tx1"/>
              </a:buClr>
            </a:pPr>
            <a:r>
              <a:rPr lang="en-US" altLang="he-IL" sz="2800" dirty="0" smtClean="0">
                <a:solidFill>
                  <a:srgbClr val="FF0000"/>
                </a:solidFill>
                <a:cs typeface="+mn-cs"/>
              </a:rPr>
              <a:t>ODL</a:t>
            </a:r>
            <a:r>
              <a:rPr lang="he-IL" altLang="he-IL" sz="2800" dirty="0" smtClean="0">
                <a:solidFill>
                  <a:srgbClr val="FF0000"/>
                </a:solidFill>
                <a:cs typeface="+mn-cs"/>
              </a:rPr>
              <a:t> – </a:t>
            </a:r>
            <a:r>
              <a:rPr lang="en-US" altLang="he-IL" sz="2800" dirty="0" smtClean="0">
                <a:solidFill>
                  <a:srgbClr val="FF0000"/>
                </a:solidFill>
                <a:cs typeface="+mn-cs"/>
              </a:rPr>
              <a:t>OUTSIDE DIRECTORSHIP</a:t>
            </a:r>
            <a:endParaRPr lang="he-IL" altLang="he-IL" sz="2800" dirty="0" smtClean="0">
              <a:solidFill>
                <a:srgbClr val="FF0000"/>
              </a:solidFill>
              <a:cs typeface="+mn-cs"/>
            </a:endParaRPr>
          </a:p>
          <a:p>
            <a:pPr>
              <a:lnSpc>
                <a:spcPct val="80000"/>
              </a:lnSpc>
              <a:buClr>
                <a:schemeClr val="tx1"/>
              </a:buClr>
            </a:pPr>
            <a:r>
              <a:rPr lang="he-IL" altLang="he-IL" sz="2800" dirty="0" err="1" smtClean="0">
                <a:solidFill>
                  <a:srgbClr val="FF0000"/>
                </a:solidFill>
                <a:cs typeface="+mn-cs"/>
              </a:rPr>
              <a:t>טרנזקציה</a:t>
            </a:r>
            <a:endParaRPr lang="he-IL" altLang="he-IL" sz="2800" dirty="0" smtClean="0">
              <a:solidFill>
                <a:srgbClr val="FF0000"/>
              </a:solidFill>
              <a:cs typeface="+mn-cs"/>
            </a:endParaRPr>
          </a:p>
          <a:p>
            <a:pPr>
              <a:lnSpc>
                <a:spcPct val="80000"/>
              </a:lnSpc>
              <a:buClr>
                <a:schemeClr val="tx1"/>
              </a:buClr>
            </a:pPr>
            <a:r>
              <a:rPr lang="he-IL" altLang="he-IL" sz="2800" dirty="0" smtClean="0">
                <a:solidFill>
                  <a:srgbClr val="FF0000"/>
                </a:solidFill>
                <a:cs typeface="+mn-cs"/>
              </a:rPr>
              <a:t>תקופת גילוי</a:t>
            </a:r>
          </a:p>
          <a:p>
            <a:pPr>
              <a:lnSpc>
                <a:spcPct val="80000"/>
              </a:lnSpc>
              <a:buClr>
                <a:schemeClr val="tx1"/>
              </a:buClr>
            </a:pPr>
            <a:r>
              <a:rPr lang="he-IL" altLang="he-IL" sz="2800" dirty="0" smtClean="0">
                <a:solidFill>
                  <a:srgbClr val="FF0000"/>
                </a:solidFill>
                <a:cs typeface="+mn-cs"/>
              </a:rPr>
              <a:t>דירקטורים פורשים</a:t>
            </a:r>
          </a:p>
        </p:txBody>
      </p:sp>
    </p:spTree>
    <p:extLst>
      <p:ext uri="{BB962C8B-B14F-4D97-AF65-F5344CB8AC3E}">
        <p14:creationId xmlns:p14="http://schemas.microsoft.com/office/powerpoint/2010/main" val="1897609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520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1800398"/>
            <a:ext cx="6296647" cy="1107996"/>
          </a:xfrm>
          <a:prstGeom prst="rect">
            <a:avLst/>
          </a:prstGeom>
          <a:noFill/>
        </p:spPr>
        <p:txBody>
          <a:bodyPr wrap="square" rtlCol="1">
            <a:spAutoFit/>
          </a:bodyPr>
          <a:lstStyle/>
          <a:p>
            <a:pPr algn="ctr"/>
            <a:r>
              <a:rPr lang="he-IL"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הסיכונים</a:t>
            </a:r>
            <a:endParaRPr lang="he-IL"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מלבן 2"/>
          <p:cNvSpPr/>
          <p:nvPr/>
        </p:nvSpPr>
        <p:spPr>
          <a:xfrm>
            <a:off x="357158" y="1248867"/>
            <a:ext cx="7632848" cy="800219"/>
          </a:xfrm>
          <a:prstGeom prst="rect">
            <a:avLst/>
          </a:prstGeom>
        </p:spPr>
        <p:txBody>
          <a:bodyPr wrap="square">
            <a:spAutoFit/>
          </a:bodyPr>
          <a:lstStyle/>
          <a:p>
            <a:pPr marL="285750" indent="-285750"/>
            <a:endParaRPr lang="he-IL" sz="2800" dirty="0"/>
          </a:p>
          <a:p>
            <a:endParaRPr lang="he-IL" dirty="0"/>
          </a:p>
        </p:txBody>
      </p:sp>
      <p:sp>
        <p:nvSpPr>
          <p:cNvPr id="8" name="מלבן 7"/>
          <p:cNvSpPr/>
          <p:nvPr/>
        </p:nvSpPr>
        <p:spPr>
          <a:xfrm>
            <a:off x="210878" y="2492896"/>
            <a:ext cx="7858148" cy="830997"/>
          </a:xfrm>
          <a:prstGeom prst="rect">
            <a:avLst/>
          </a:prstGeom>
        </p:spPr>
        <p:txBody>
          <a:bodyPr wrap="square">
            <a:spAutoFit/>
          </a:bodyPr>
          <a:lstStyle/>
          <a:p>
            <a:pPr marL="261938" indent="-261938">
              <a:buFont typeface="Arial" pitchFamily="34" charset="0"/>
              <a:buChar char="•"/>
            </a:pPr>
            <a:endParaRPr lang="he-IL" sz="2400" dirty="0" smtClean="0"/>
          </a:p>
          <a:p>
            <a:pPr marL="261938" indent="-261938">
              <a:buFont typeface="Arial" pitchFamily="34" charset="0"/>
              <a:buChar char="•"/>
            </a:pPr>
            <a:endParaRPr lang="he-IL" sz="2400" dirty="0" smtClean="0"/>
          </a:p>
        </p:txBody>
      </p:sp>
    </p:spTree>
    <p:extLst>
      <p:ext uri="{BB962C8B-B14F-4D97-AF65-F5344CB8AC3E}">
        <p14:creationId xmlns:p14="http://schemas.microsoft.com/office/powerpoint/2010/main" val="3360721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62000" y="1066800"/>
            <a:ext cx="8229600" cy="5105400"/>
          </a:xfrm>
        </p:spPr>
        <p:txBody>
          <a:bodyPr>
            <a:normAutofit fontScale="92500" lnSpcReduction="10000"/>
          </a:bodyPr>
          <a:lstStyle/>
          <a:p>
            <a:pPr marL="0" indent="0" algn="just">
              <a:lnSpc>
                <a:spcPct val="90000"/>
              </a:lnSpc>
              <a:buNone/>
            </a:pPr>
            <a:r>
              <a:rPr lang="he-IL" sz="3000" dirty="0"/>
              <a:t>הסיכונים לדירקטורים ונושאי משרה בחברה מתרבים ומתעצמים כל הזמן. </a:t>
            </a:r>
            <a:endParaRPr lang="he-IL" sz="3000" dirty="0" smtClean="0"/>
          </a:p>
          <a:p>
            <a:pPr marL="0" indent="0" algn="just">
              <a:lnSpc>
                <a:spcPct val="90000"/>
              </a:lnSpc>
              <a:buNone/>
            </a:pPr>
            <a:r>
              <a:rPr lang="he-IL" sz="3000" dirty="0" smtClean="0"/>
              <a:t>חוקים שונים </a:t>
            </a:r>
            <a:r>
              <a:rPr lang="he-IL" sz="3000" dirty="0"/>
              <a:t>מטילים אחריות מוגברת על נושאי משרה ודירקטורים גם בעבירות בהם לא נדרשת כוונה או ידיעה בפועל של נושא המשרה </a:t>
            </a:r>
            <a:r>
              <a:rPr lang="he-IL" sz="3000" dirty="0" smtClean="0"/>
              <a:t>אלא רק </a:t>
            </a:r>
            <a:r>
              <a:rPr lang="he-IL" sz="3000" dirty="0"/>
              <a:t>בשל </a:t>
            </a:r>
            <a:r>
              <a:rPr lang="he-IL" sz="3000" dirty="0" smtClean="0"/>
              <a:t>היותו </a:t>
            </a:r>
            <a:r>
              <a:rPr lang="he-IL" sz="3000" dirty="0"/>
              <a:t>בתפקיד פיקוח/ ניהולי. </a:t>
            </a:r>
            <a:endParaRPr lang="he-IL" sz="3000" dirty="0" smtClean="0"/>
          </a:p>
          <a:p>
            <a:pPr marL="0" indent="0" algn="just">
              <a:lnSpc>
                <a:spcPct val="90000"/>
              </a:lnSpc>
              <a:buNone/>
            </a:pPr>
            <a:r>
              <a:rPr lang="he-IL" sz="3000" dirty="0" smtClean="0"/>
              <a:t>דוגמאות :</a:t>
            </a:r>
            <a:endParaRPr lang="he-IL" sz="3000" dirty="0"/>
          </a:p>
          <a:p>
            <a:r>
              <a:rPr lang="he-IL" sz="3000" dirty="0" smtClean="0"/>
              <a:t>סעיף 48 לחוק ההגבלים העסקיים מטיל חבות על נושא משרה בגין היותו צד להסכם כובל גם אם נושא המשרה עצמו לא ביצע את העבירה אך אם לא יוכל להוכיח שני דברים:</a:t>
            </a:r>
          </a:p>
          <a:p>
            <a:pPr marL="400050" lvl="1" indent="0">
              <a:buNone/>
            </a:pPr>
            <a:r>
              <a:rPr lang="he-IL" sz="2400" dirty="0" smtClean="0"/>
              <a:t>1. שהעבירה בוצעה שלא בידיעתו.</a:t>
            </a:r>
          </a:p>
          <a:p>
            <a:pPr marL="400050" lvl="1" indent="0">
              <a:buNone/>
            </a:pPr>
            <a:r>
              <a:rPr lang="he-IL" sz="2400" dirty="0"/>
              <a:t>2. שנקט בכל האמצעים הסבירים על מנת למנוע את ביצוע העבירה.</a:t>
            </a:r>
          </a:p>
        </p:txBody>
      </p:sp>
      <p:sp>
        <p:nvSpPr>
          <p:cNvPr id="4" name="כותרת 3"/>
          <p:cNvSpPr txBox="1">
            <a:spLocks noGrp="1"/>
          </p:cNvSpPr>
          <p:nvPr>
            <p:ph type="title"/>
          </p:nvPr>
        </p:nvSpPr>
        <p:spPr>
          <a:xfrm>
            <a:off x="1981200" y="304800"/>
            <a:ext cx="7162800" cy="523220"/>
          </a:xfrm>
          <a:prstGeom prst="rect">
            <a:avLst/>
          </a:prstGeom>
          <a:noFill/>
        </p:spPr>
        <p:txBody>
          <a:bodyPr wrap="square" rtlCol="1">
            <a:spAutoFit/>
          </a:bodyPr>
          <a:lstStyle/>
          <a:p>
            <a:pPr algn="r"/>
            <a:r>
              <a:rPr lang="he-IL" sz="2800" b="1" dirty="0" smtClean="0">
                <a:latin typeface="+mn-lt"/>
                <a:ea typeface="+mn-ea"/>
                <a:cs typeface="+mn-cs"/>
              </a:rPr>
              <a:t>חשיפה  - המישור הפלילי</a:t>
            </a:r>
            <a:endParaRPr lang="he-IL" sz="2800" b="1" dirty="0">
              <a:latin typeface="+mn-lt"/>
              <a:ea typeface="+mn-ea"/>
              <a:cs typeface="+mn-cs"/>
            </a:endParaRPr>
          </a:p>
        </p:txBody>
      </p:sp>
    </p:spTree>
    <p:extLst>
      <p:ext uri="{BB962C8B-B14F-4D97-AF65-F5344CB8AC3E}">
        <p14:creationId xmlns:p14="http://schemas.microsoft.com/office/powerpoint/2010/main" val="1184760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62000" y="1066800"/>
            <a:ext cx="8229600" cy="4525963"/>
          </a:xfrm>
        </p:spPr>
        <p:txBody>
          <a:bodyPr>
            <a:normAutofit/>
          </a:bodyPr>
          <a:lstStyle/>
          <a:p>
            <a:r>
              <a:rPr lang="he-IL" sz="2800" dirty="0" smtClean="0"/>
              <a:t>סעיף 19 לחוק הפיקדון על מכלי משקה, </a:t>
            </a:r>
            <a:r>
              <a:rPr lang="he-IL" sz="2800" dirty="0" err="1" smtClean="0"/>
              <a:t>התשנ"ט</a:t>
            </a:r>
            <a:r>
              <a:rPr lang="he-IL" sz="2800" dirty="0" smtClean="0"/>
              <a:t>- 1999 מטיל חבות על נושא משרה/ דירקטור במידה ולא פיקח שעובדיו ו/או החברה יקפידו למלא את הוראות החוק.</a:t>
            </a:r>
          </a:p>
          <a:p>
            <a:r>
              <a:rPr lang="he-IL" sz="2800" dirty="0" smtClean="0"/>
              <a:t>סעיף 10ב' לחוק העסקת עובדים על ידי קבלני כוח אדם תשנ"ו- 1996.(וכן למשל חוקים האוסרים על העסקת עובדים בשבת).</a:t>
            </a:r>
          </a:p>
          <a:p>
            <a:r>
              <a:rPr lang="he-IL" sz="2800" dirty="0" smtClean="0"/>
              <a:t>סעיף 11 לחוק מניעת מפגעים תשכ"א -1961 (וכן חוקים סביבתיים נוספים). </a:t>
            </a:r>
            <a:endParaRPr lang="he-IL" sz="2800" dirty="0"/>
          </a:p>
        </p:txBody>
      </p:sp>
      <p:sp>
        <p:nvSpPr>
          <p:cNvPr id="5" name="כותרת 3"/>
          <p:cNvSpPr txBox="1">
            <a:spLocks noGrp="1"/>
          </p:cNvSpPr>
          <p:nvPr>
            <p:ph type="title"/>
          </p:nvPr>
        </p:nvSpPr>
        <p:spPr>
          <a:xfrm>
            <a:off x="1981200" y="304800"/>
            <a:ext cx="7162800" cy="523220"/>
          </a:xfrm>
          <a:prstGeom prst="rect">
            <a:avLst/>
          </a:prstGeom>
          <a:noFill/>
        </p:spPr>
        <p:txBody>
          <a:bodyPr wrap="square" rtlCol="1">
            <a:spAutoFit/>
          </a:bodyPr>
          <a:lstStyle/>
          <a:p>
            <a:pPr algn="r"/>
            <a:r>
              <a:rPr lang="he-IL" sz="2800" b="1" dirty="0" smtClean="0">
                <a:latin typeface="+mn-lt"/>
                <a:ea typeface="+mn-ea"/>
                <a:cs typeface="+mn-cs"/>
              </a:rPr>
              <a:t>חשיפה  - המישור הפלילי</a:t>
            </a:r>
            <a:endParaRPr lang="he-IL" sz="2800" b="1" dirty="0">
              <a:latin typeface="+mn-lt"/>
              <a:ea typeface="+mn-ea"/>
              <a:cs typeface="+mn-cs"/>
            </a:endParaRPr>
          </a:p>
        </p:txBody>
      </p:sp>
    </p:spTree>
    <p:extLst>
      <p:ext uri="{BB962C8B-B14F-4D97-AF65-F5344CB8AC3E}">
        <p14:creationId xmlns:p14="http://schemas.microsoft.com/office/powerpoint/2010/main" val="2319875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3400" y="1143000"/>
            <a:ext cx="8229600" cy="4525963"/>
          </a:xfrm>
        </p:spPr>
        <p:txBody>
          <a:bodyPr>
            <a:normAutofit/>
          </a:bodyPr>
          <a:lstStyle/>
          <a:p>
            <a:pPr marL="0" indent="0">
              <a:buNone/>
            </a:pPr>
            <a:r>
              <a:rPr lang="he-IL" sz="2800" dirty="0" smtClean="0"/>
              <a:t>מלבד המישור הפלילי, החשיפה של נושאי המשרה והדירקטורים עלתה גם בתחום האזרחי:</a:t>
            </a:r>
          </a:p>
          <a:p>
            <a:pPr marL="0" indent="0">
              <a:buNone/>
            </a:pPr>
            <a:r>
              <a:rPr lang="he-IL" sz="2800" b="1" dirty="0" smtClean="0"/>
              <a:t>תובענות נגזרות- מגמת עלייה או מגמת ירידה?</a:t>
            </a:r>
          </a:p>
          <a:p>
            <a:r>
              <a:rPr lang="he-IL" sz="2800" dirty="0" smtClean="0"/>
              <a:t>70% מהתביעות הנגזרות שנדונות מוכרעות לטובת התובעים. </a:t>
            </a:r>
          </a:p>
          <a:p>
            <a:r>
              <a:rPr lang="he-IL" sz="2800" dirty="0" smtClean="0"/>
              <a:t>משנת 2010 ועד ינואר 2017 נדונו  28 תביעות נגזרות כאשר ב- 20 מתוכן נפסקו הוצאות לטובת התובעים, כאשר סכום ההוצאות לבדו עומד על 19 מיליון.</a:t>
            </a:r>
          </a:p>
          <a:p>
            <a:r>
              <a:rPr lang="he-IL" sz="2800" dirty="0" smtClean="0"/>
              <a:t>כרסום בפרקטיקה של מינוי ועדה בלתי תלויה.</a:t>
            </a:r>
          </a:p>
          <a:p>
            <a:pPr marL="0" indent="0">
              <a:buNone/>
            </a:pPr>
            <a:endParaRPr lang="he-IL" sz="2800" dirty="0"/>
          </a:p>
        </p:txBody>
      </p:sp>
      <p:sp>
        <p:nvSpPr>
          <p:cNvPr id="7" name="כותרת 3"/>
          <p:cNvSpPr txBox="1">
            <a:spLocks noGrp="1"/>
          </p:cNvSpPr>
          <p:nvPr>
            <p:ph type="title"/>
          </p:nvPr>
        </p:nvSpPr>
        <p:spPr>
          <a:xfrm>
            <a:off x="1981200" y="304800"/>
            <a:ext cx="7162800" cy="523220"/>
          </a:xfrm>
          <a:prstGeom prst="rect">
            <a:avLst/>
          </a:prstGeom>
          <a:noFill/>
        </p:spPr>
        <p:txBody>
          <a:bodyPr wrap="square" rtlCol="1">
            <a:spAutoFit/>
          </a:bodyPr>
          <a:lstStyle/>
          <a:p>
            <a:pPr algn="r"/>
            <a:r>
              <a:rPr lang="he-IL" sz="2800" b="1" dirty="0" smtClean="0">
                <a:latin typeface="+mn-lt"/>
                <a:ea typeface="+mn-ea"/>
                <a:cs typeface="+mn-cs"/>
              </a:rPr>
              <a:t>חשיפה  - המישור האזרחי</a:t>
            </a:r>
            <a:endParaRPr lang="he-IL" sz="2800" b="1" dirty="0">
              <a:latin typeface="+mn-lt"/>
              <a:ea typeface="+mn-ea"/>
              <a:cs typeface="+mn-cs"/>
            </a:endParaRPr>
          </a:p>
        </p:txBody>
      </p:sp>
    </p:spTree>
    <p:extLst>
      <p:ext uri="{BB962C8B-B14F-4D97-AF65-F5344CB8AC3E}">
        <p14:creationId xmlns:p14="http://schemas.microsoft.com/office/powerpoint/2010/main" val="1904062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93359" y="1338733"/>
            <a:ext cx="6296647" cy="3139321"/>
          </a:xfrm>
          <a:prstGeom prst="rect">
            <a:avLst/>
          </a:prstGeom>
          <a:noFill/>
        </p:spPr>
        <p:txBody>
          <a:bodyPr wrap="square" rtlCol="1">
            <a:spAutoFit/>
          </a:bodyPr>
          <a:lstStyle/>
          <a:p>
            <a:pPr algn="ctr"/>
            <a:r>
              <a:rPr lang="he-IL"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התפתחות הפסיקה </a:t>
            </a:r>
          </a:p>
          <a:p>
            <a:pPr algn="ctr"/>
            <a:r>
              <a:rPr lang="he-IL"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בישראל</a:t>
            </a:r>
            <a:endParaRPr lang="he-IL"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מלבן 2"/>
          <p:cNvSpPr/>
          <p:nvPr/>
        </p:nvSpPr>
        <p:spPr>
          <a:xfrm>
            <a:off x="357158" y="1248867"/>
            <a:ext cx="7632848" cy="800219"/>
          </a:xfrm>
          <a:prstGeom prst="rect">
            <a:avLst/>
          </a:prstGeom>
        </p:spPr>
        <p:txBody>
          <a:bodyPr wrap="square">
            <a:spAutoFit/>
          </a:bodyPr>
          <a:lstStyle/>
          <a:p>
            <a:pPr marL="285750" indent="-285750"/>
            <a:endParaRPr lang="he-IL" sz="2800" dirty="0"/>
          </a:p>
          <a:p>
            <a:endParaRPr lang="he-IL" dirty="0"/>
          </a:p>
        </p:txBody>
      </p:sp>
      <p:sp>
        <p:nvSpPr>
          <p:cNvPr id="8" name="מלבן 7"/>
          <p:cNvSpPr/>
          <p:nvPr/>
        </p:nvSpPr>
        <p:spPr>
          <a:xfrm>
            <a:off x="210878" y="2492896"/>
            <a:ext cx="7858148" cy="830997"/>
          </a:xfrm>
          <a:prstGeom prst="rect">
            <a:avLst/>
          </a:prstGeom>
        </p:spPr>
        <p:txBody>
          <a:bodyPr wrap="square">
            <a:spAutoFit/>
          </a:bodyPr>
          <a:lstStyle/>
          <a:p>
            <a:pPr marL="261938" indent="-261938">
              <a:buFont typeface="Arial" pitchFamily="34" charset="0"/>
              <a:buChar char="•"/>
            </a:pPr>
            <a:endParaRPr lang="he-IL" sz="2400" dirty="0" smtClean="0"/>
          </a:p>
          <a:p>
            <a:pPr marL="261938" indent="-261938">
              <a:buFont typeface="Arial" pitchFamily="34" charset="0"/>
              <a:buChar char="•"/>
            </a:pPr>
            <a:endParaRPr lang="he-IL" sz="2400" dirty="0" smtClean="0"/>
          </a:p>
        </p:txBody>
      </p:sp>
    </p:spTree>
    <p:extLst>
      <p:ext uri="{BB962C8B-B14F-4D97-AF65-F5344CB8AC3E}">
        <p14:creationId xmlns:p14="http://schemas.microsoft.com/office/powerpoint/2010/main" val="3297422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d white business person sitting on a fakir platform with nail. 3d image. Isolated white background. Stock Photo - 16022063"/>
          <p:cNvPicPr>
            <a:picLocks noChangeAspect="1" noChangeArrowheads="1"/>
          </p:cNvPicPr>
          <p:nvPr/>
        </p:nvPicPr>
        <p:blipFill>
          <a:blip r:embed="rId3"/>
          <a:srcRect/>
          <a:stretch>
            <a:fillRect/>
          </a:stretch>
        </p:blipFill>
        <p:spPr bwMode="auto">
          <a:xfrm>
            <a:off x="2987824" y="44624"/>
            <a:ext cx="2643206" cy="2936896"/>
          </a:xfrm>
          <a:prstGeom prst="rect">
            <a:avLst/>
          </a:prstGeom>
          <a:noFill/>
        </p:spPr>
      </p:pic>
      <p:sp>
        <p:nvSpPr>
          <p:cNvPr id="7" name="TextBox 6"/>
          <p:cNvSpPr txBox="1"/>
          <p:nvPr/>
        </p:nvSpPr>
        <p:spPr>
          <a:xfrm>
            <a:off x="914400" y="3057720"/>
            <a:ext cx="7487040" cy="3108543"/>
          </a:xfrm>
          <a:prstGeom prst="rect">
            <a:avLst/>
          </a:prstGeom>
          <a:noFill/>
        </p:spPr>
        <p:txBody>
          <a:bodyPr wrap="square" rtlCol="1">
            <a:spAutoFit/>
          </a:bodyPr>
          <a:lstStyle/>
          <a:p>
            <a:pPr algn="just"/>
            <a:r>
              <a:rPr lang="he-IL" sz="2800" dirty="0" smtClean="0"/>
              <a:t>לפני כעשרים שנה פרסם השבועון "</a:t>
            </a:r>
            <a:r>
              <a:rPr lang="en-US" sz="2800" dirty="0" smtClean="0"/>
              <a:t>business week</a:t>
            </a:r>
            <a:r>
              <a:rPr lang="he-IL" sz="2800" dirty="0" smtClean="0"/>
              <a:t>" כתבת שער שכותרתה:</a:t>
            </a:r>
          </a:p>
          <a:p>
            <a:pPr algn="just"/>
            <a:endParaRPr lang="he-IL" sz="2800" dirty="0" smtClean="0"/>
          </a:p>
          <a:p>
            <a:pPr algn="ctr"/>
            <a:r>
              <a:rPr lang="he-IL" sz="2800" dirty="0" smtClean="0"/>
              <a:t> </a:t>
            </a:r>
            <a:r>
              <a:rPr lang="he-IL" sz="2800" b="1" dirty="0" smtClean="0"/>
              <a:t>"</a:t>
            </a:r>
            <a:r>
              <a:rPr lang="en-US" sz="2800" b="1" dirty="0" smtClean="0"/>
              <a:t>A job nobody Wants</a:t>
            </a:r>
            <a:r>
              <a:rPr lang="he-IL" sz="2800" b="1" dirty="0" smtClean="0"/>
              <a:t>"</a:t>
            </a:r>
          </a:p>
          <a:p>
            <a:pPr algn="ctr"/>
            <a:endParaRPr lang="he-IL" sz="2800" b="1" dirty="0" smtClean="0"/>
          </a:p>
          <a:p>
            <a:pPr algn="just"/>
            <a:r>
              <a:rPr lang="he-IL" sz="2800" dirty="0" smtClean="0"/>
              <a:t>ומתחתיה צילום של כיסא מנהלים שעל מושבו מסמרים.</a:t>
            </a:r>
            <a:endParaRPr lang="he-IL" sz="2800" dirty="0"/>
          </a:p>
        </p:txBody>
      </p:sp>
    </p:spTree>
    <p:extLst>
      <p:ext uri="{BB962C8B-B14F-4D97-AF65-F5344CB8AC3E}">
        <p14:creationId xmlns:p14="http://schemas.microsoft.com/office/powerpoint/2010/main" val="128403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8370" y="381000"/>
            <a:ext cx="8541818" cy="523220"/>
          </a:xfrm>
          <a:prstGeom prst="rect">
            <a:avLst/>
          </a:prstGeom>
          <a:noFill/>
        </p:spPr>
        <p:txBody>
          <a:bodyPr wrap="square" rtlCol="1">
            <a:spAutoFit/>
          </a:bodyPr>
          <a:lstStyle/>
          <a:p>
            <a:r>
              <a:rPr lang="he-IL" sz="2800" b="1" dirty="0" smtClean="0"/>
              <a:t>התפתחות הפסיקה בישראל בנושא</a:t>
            </a:r>
            <a:endParaRPr lang="he-IL" sz="2800" b="1" dirty="0"/>
          </a:p>
        </p:txBody>
      </p:sp>
      <p:sp>
        <p:nvSpPr>
          <p:cNvPr id="3" name="מלבן 2"/>
          <p:cNvSpPr/>
          <p:nvPr/>
        </p:nvSpPr>
        <p:spPr>
          <a:xfrm>
            <a:off x="357158" y="1248867"/>
            <a:ext cx="7632848" cy="800219"/>
          </a:xfrm>
          <a:prstGeom prst="rect">
            <a:avLst/>
          </a:prstGeom>
        </p:spPr>
        <p:txBody>
          <a:bodyPr wrap="square">
            <a:spAutoFit/>
          </a:bodyPr>
          <a:lstStyle/>
          <a:p>
            <a:pPr marL="285750" indent="-285750"/>
            <a:endParaRPr lang="he-IL" sz="2800" dirty="0"/>
          </a:p>
          <a:p>
            <a:endParaRPr lang="he-IL" dirty="0"/>
          </a:p>
        </p:txBody>
      </p:sp>
      <p:sp>
        <p:nvSpPr>
          <p:cNvPr id="8" name="מלבן 7"/>
          <p:cNvSpPr/>
          <p:nvPr/>
        </p:nvSpPr>
        <p:spPr>
          <a:xfrm>
            <a:off x="1082040" y="1066800"/>
            <a:ext cx="7858148" cy="5595378"/>
          </a:xfrm>
          <a:prstGeom prst="rect">
            <a:avLst/>
          </a:prstGeom>
        </p:spPr>
        <p:txBody>
          <a:bodyPr wrap="square">
            <a:spAutoFit/>
          </a:bodyPr>
          <a:lstStyle/>
          <a:p>
            <a:r>
              <a:rPr lang="he-IL" sz="2400" b="1" dirty="0" smtClean="0">
                <a:solidFill>
                  <a:srgbClr val="FF0000"/>
                </a:solidFill>
              </a:rPr>
              <a:t>פרשת בנק צפון אמריקה </a:t>
            </a:r>
            <a:r>
              <a:rPr lang="he-IL" sz="2400" dirty="0" smtClean="0"/>
              <a:t>-  </a:t>
            </a:r>
          </a:p>
          <a:p>
            <a:r>
              <a:rPr lang="he-IL" sz="2400" dirty="0" smtClean="0"/>
              <a:t>בשנת </a:t>
            </a:r>
            <a:r>
              <a:rPr lang="he-IL" sz="2400" dirty="0"/>
              <a:t>1985 </a:t>
            </a:r>
            <a:r>
              <a:rPr lang="he-IL" sz="2400" dirty="0" smtClean="0"/>
              <a:t>מונה </a:t>
            </a:r>
            <a:r>
              <a:rPr lang="he-IL" sz="2400" dirty="0"/>
              <a:t>לבנק מנהל מורשה מטעם בנק </a:t>
            </a:r>
            <a:r>
              <a:rPr lang="he-IL" sz="2400" dirty="0" smtClean="0"/>
              <a:t>ישראל, ואז נתגלו </a:t>
            </a:r>
            <a:r>
              <a:rPr lang="he-IL" sz="2400" dirty="0"/>
              <a:t>מעשי מרמה וזיוף שנעשו בידי מנהלי הבנק (חברי המנהלה) לפני מינוי המנהל המורשה.</a:t>
            </a:r>
          </a:p>
          <a:p>
            <a:r>
              <a:rPr lang="he-IL" sz="2400" dirty="0"/>
              <a:t>בפרשה התברר שמרבית הדירקטורים בבנק העניקו ייפוי כוח לדירקטורים בודדים שניהלו בפועל את הבנק. </a:t>
            </a:r>
          </a:p>
          <a:p>
            <a:endParaRPr lang="he-IL" sz="2400" dirty="0" smtClean="0"/>
          </a:p>
          <a:p>
            <a:r>
              <a:rPr lang="he-IL" sz="2400" dirty="0" smtClean="0"/>
              <a:t>בפסק הדין נופצה תיאוריית הכבוד והמעמד - תפקיד הדירקטורים אינו רק תפקיד של כבוד, אלא תפקיד המחייב מיומנות מקצועית והתייחסות רצינית. </a:t>
            </a:r>
          </a:p>
          <a:p>
            <a:pPr marL="268288" lvl="1" algn="just">
              <a:lnSpc>
                <a:spcPct val="90000"/>
              </a:lnSpc>
            </a:pPr>
            <a:endParaRPr lang="he-IL" sz="2400" dirty="0" smtClean="0"/>
          </a:p>
          <a:p>
            <a:r>
              <a:rPr lang="he-IL" sz="2400" dirty="0" smtClean="0"/>
              <a:t>הדירקטורים </a:t>
            </a:r>
            <a:r>
              <a:rPr lang="he-IL" sz="2400" dirty="0"/>
              <a:t>לא עמדו בסטנדרט ההתנהגות הנדרש מדירקטור </a:t>
            </a:r>
            <a:r>
              <a:rPr lang="he-IL" sz="2400" dirty="0" smtClean="0"/>
              <a:t>סביר והתרשלו </a:t>
            </a:r>
            <a:r>
              <a:rPr lang="he-IL" sz="2400" dirty="0"/>
              <a:t>במילוי תפקידם. התנהגות זו באה לביטוי, בין היתר, בחוסר המעש מצד </a:t>
            </a:r>
            <a:r>
              <a:rPr lang="he-IL" sz="2400" dirty="0" smtClean="0"/>
              <a:t>הדירקטורים.</a:t>
            </a:r>
          </a:p>
          <a:p>
            <a:pPr marL="261938" indent="-261938">
              <a:buFont typeface="Arial" pitchFamily="34" charset="0"/>
              <a:buChar char="•"/>
            </a:pPr>
            <a:endParaRPr lang="he-IL" sz="2400" dirty="0" smtClean="0"/>
          </a:p>
        </p:txBody>
      </p:sp>
    </p:spTree>
    <p:extLst>
      <p:ext uri="{BB962C8B-B14F-4D97-AF65-F5344CB8AC3E}">
        <p14:creationId xmlns:p14="http://schemas.microsoft.com/office/powerpoint/2010/main" val="493941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381000"/>
            <a:ext cx="8440830" cy="523220"/>
          </a:xfrm>
          <a:prstGeom prst="rect">
            <a:avLst/>
          </a:prstGeom>
          <a:noFill/>
        </p:spPr>
        <p:txBody>
          <a:bodyPr wrap="square" rtlCol="1">
            <a:spAutoFit/>
          </a:bodyPr>
          <a:lstStyle/>
          <a:p>
            <a:r>
              <a:rPr lang="he-IL" sz="2800" b="1" dirty="0" smtClean="0"/>
              <a:t>התפתחות הפסיקה בישראל בנושא</a:t>
            </a:r>
            <a:endParaRPr lang="he-IL" sz="2800" b="1" dirty="0"/>
          </a:p>
        </p:txBody>
      </p:sp>
      <p:sp>
        <p:nvSpPr>
          <p:cNvPr id="3" name="מלבן 2"/>
          <p:cNvSpPr/>
          <p:nvPr/>
        </p:nvSpPr>
        <p:spPr>
          <a:xfrm>
            <a:off x="357158" y="1248867"/>
            <a:ext cx="7632848" cy="800219"/>
          </a:xfrm>
          <a:prstGeom prst="rect">
            <a:avLst/>
          </a:prstGeom>
        </p:spPr>
        <p:txBody>
          <a:bodyPr wrap="square">
            <a:spAutoFit/>
          </a:bodyPr>
          <a:lstStyle/>
          <a:p>
            <a:pPr marL="285750" indent="-285750"/>
            <a:endParaRPr lang="he-IL" sz="2800" dirty="0"/>
          </a:p>
          <a:p>
            <a:endParaRPr lang="he-IL" dirty="0"/>
          </a:p>
        </p:txBody>
      </p:sp>
      <p:sp>
        <p:nvSpPr>
          <p:cNvPr id="8" name="מלבן 7"/>
          <p:cNvSpPr/>
          <p:nvPr/>
        </p:nvSpPr>
        <p:spPr>
          <a:xfrm>
            <a:off x="981052" y="1066799"/>
            <a:ext cx="7858148" cy="4401205"/>
          </a:xfrm>
          <a:prstGeom prst="rect">
            <a:avLst/>
          </a:prstGeom>
        </p:spPr>
        <p:txBody>
          <a:bodyPr wrap="square">
            <a:spAutoFit/>
          </a:bodyPr>
          <a:lstStyle/>
          <a:p>
            <a:r>
              <a:rPr lang="he-IL" sz="3200" b="1" dirty="0" smtClean="0"/>
              <a:t>מאז 1985 הפסיקה המשיכה במגמה מחמירה ומקשה עם הדירקטורים בין היתר:</a:t>
            </a:r>
          </a:p>
          <a:p>
            <a:endParaRPr lang="he-IL" sz="3200" b="1" dirty="0" smtClean="0"/>
          </a:p>
          <a:p>
            <a:r>
              <a:rPr lang="he-IL" sz="3200" b="1" dirty="0" smtClean="0">
                <a:solidFill>
                  <a:srgbClr val="C00000"/>
                </a:solidFill>
              </a:rPr>
              <a:t>פרשת פלד גבעוני.</a:t>
            </a:r>
          </a:p>
          <a:p>
            <a:endParaRPr lang="he-IL" sz="3200" b="1" dirty="0" smtClean="0">
              <a:solidFill>
                <a:srgbClr val="C00000"/>
              </a:solidFill>
            </a:endParaRPr>
          </a:p>
          <a:p>
            <a:r>
              <a:rPr lang="he-IL" sz="3200" b="1" dirty="0" smtClean="0">
                <a:solidFill>
                  <a:srgbClr val="C00000"/>
                </a:solidFill>
              </a:rPr>
              <a:t> פרשת </a:t>
            </a:r>
            <a:r>
              <a:rPr lang="he-IL" sz="3200" b="1" dirty="0" err="1" smtClean="0">
                <a:solidFill>
                  <a:srgbClr val="C00000"/>
                </a:solidFill>
              </a:rPr>
              <a:t>בז"ן</a:t>
            </a:r>
            <a:r>
              <a:rPr lang="he-IL" sz="3200" b="1" dirty="0" smtClean="0">
                <a:solidFill>
                  <a:srgbClr val="C00000"/>
                </a:solidFill>
              </a:rPr>
              <a:t>.</a:t>
            </a:r>
          </a:p>
          <a:p>
            <a:endParaRPr lang="he-IL" sz="3200" b="1" dirty="0" smtClean="0">
              <a:solidFill>
                <a:srgbClr val="C00000"/>
              </a:solidFill>
            </a:endParaRPr>
          </a:p>
          <a:p>
            <a:r>
              <a:rPr lang="he-IL" sz="3200" b="1" dirty="0" smtClean="0">
                <a:solidFill>
                  <a:srgbClr val="C00000"/>
                </a:solidFill>
              </a:rPr>
              <a:t> פרשת </a:t>
            </a:r>
            <a:r>
              <a:rPr lang="he-IL" sz="3200" b="1" dirty="0" err="1" smtClean="0">
                <a:solidFill>
                  <a:srgbClr val="C00000"/>
                </a:solidFill>
              </a:rPr>
              <a:t>סופרגז</a:t>
            </a:r>
            <a:r>
              <a:rPr lang="he-IL" sz="3200" b="1" dirty="0" smtClean="0">
                <a:solidFill>
                  <a:srgbClr val="C00000"/>
                </a:solidFill>
              </a:rPr>
              <a:t>.</a:t>
            </a:r>
            <a:endParaRPr lang="he-IL" sz="3200" dirty="0" smtClean="0">
              <a:solidFill>
                <a:srgbClr val="C00000"/>
              </a:solidFill>
            </a:endParaRPr>
          </a:p>
          <a:p>
            <a:pPr marL="261938" indent="-261938">
              <a:buFont typeface="Arial" pitchFamily="34" charset="0"/>
              <a:buChar char="•"/>
            </a:pPr>
            <a:endParaRPr lang="he-IL" sz="2400" dirty="0" smtClean="0"/>
          </a:p>
        </p:txBody>
      </p:sp>
    </p:spTree>
    <p:extLst>
      <p:ext uri="{BB962C8B-B14F-4D97-AF65-F5344CB8AC3E}">
        <p14:creationId xmlns:p14="http://schemas.microsoft.com/office/powerpoint/2010/main" val="294429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28600" y="1143000"/>
            <a:ext cx="8763000" cy="5486400"/>
          </a:xfrm>
        </p:spPr>
        <p:txBody>
          <a:bodyPr>
            <a:normAutofit lnSpcReduction="10000"/>
          </a:bodyPr>
          <a:lstStyle/>
          <a:p>
            <a:pPr marL="0" indent="0">
              <a:buNone/>
            </a:pPr>
            <a:r>
              <a:rPr lang="he-IL" sz="3000" b="1" dirty="0">
                <a:solidFill>
                  <a:srgbClr val="C00000"/>
                </a:solidFill>
              </a:rPr>
              <a:t>כפר תקווה- פסק דין של העליון  מאוגוסט 2016.</a:t>
            </a:r>
          </a:p>
          <a:p>
            <a:r>
              <a:rPr lang="he-IL" sz="2400" dirty="0"/>
              <a:t>הדירקטורים היו </a:t>
            </a:r>
            <a:r>
              <a:rPr lang="he-IL" sz="2400" dirty="0" smtClean="0"/>
              <a:t>מייסדי הכפר ואנשים מבוגרים כבני 85 . </a:t>
            </a:r>
            <a:r>
              <a:rPr lang="he-IL" sz="2400" dirty="0"/>
              <a:t>הסתמכו על פעולות היו"ר ורואי החשבון בכל הנוגע </a:t>
            </a:r>
            <a:r>
              <a:rPr lang="he-IL" sz="2400" dirty="0" smtClean="0"/>
              <a:t>להשקעת </a:t>
            </a:r>
            <a:r>
              <a:rPr lang="he-IL" sz="2400" dirty="0"/>
              <a:t>כספי הכפר.</a:t>
            </a:r>
          </a:p>
          <a:p>
            <a:r>
              <a:rPr lang="he-IL" sz="2400" dirty="0"/>
              <a:t>בית המשפט קבע כי הדירקטורים כלל לא היו מעורבים בקורה בכפר ולא ביצעו כל בקרה על פעולות היו"ר ורואי החשבון.</a:t>
            </a:r>
          </a:p>
          <a:p>
            <a:r>
              <a:rPr lang="he-IL" sz="2400" dirty="0" smtClean="0"/>
              <a:t>"ירידה במיומנויות הנלוות לתהליכי ההזדקנות הינה עניין סובייקטיבי ולא ניתן לקבוע באופן כוללני שהגעה לגיל מסוים שוללת כשירות כהונה כדירקטור.... דירקטור שנסיבותיו האישיות השתנו והוא אינו מקיים עוד אחר תנאי המיומנות הנדרשים ממנו, מחויב ליידע את החברה"</a:t>
            </a:r>
          </a:p>
          <a:p>
            <a:r>
              <a:rPr lang="he-IL" sz="2400" dirty="0" smtClean="0"/>
              <a:t>הדירקטורים צריכים להיות מסוגלים להפנות לפרוטוקולים של ישיבות מהם נלמד כי אכן קיבלו חוות דעת מקצועיות ומבוססות שדירקטור סביר היה מסתמך עליהם בטרם אישור הפעולה, וכי הדבר נעשה תוך הפעלת שיקול דעת ולאחר עריכת בירור מתאים. משלא ביצעו הדירקטורים היוועצות אקטיבית במומחים משמע כי הדירקטורים חטאו לתפקידם והפרו את חובת הזהירות בהיבט של חובת קבלת המידע.</a:t>
            </a:r>
          </a:p>
          <a:p>
            <a:endParaRPr lang="he-IL" sz="2400" b="1" dirty="0">
              <a:solidFill>
                <a:srgbClr val="FF0000"/>
              </a:solidFill>
            </a:endParaRPr>
          </a:p>
          <a:p>
            <a:endParaRPr lang="he-IL" dirty="0"/>
          </a:p>
        </p:txBody>
      </p:sp>
      <p:sp>
        <p:nvSpPr>
          <p:cNvPr id="4" name="כותרת 3"/>
          <p:cNvSpPr txBox="1">
            <a:spLocks noGrp="1"/>
          </p:cNvSpPr>
          <p:nvPr>
            <p:ph type="title"/>
          </p:nvPr>
        </p:nvSpPr>
        <p:spPr>
          <a:xfrm>
            <a:off x="838200" y="197823"/>
            <a:ext cx="8229600" cy="584775"/>
          </a:xfrm>
          <a:prstGeom prst="rect">
            <a:avLst/>
          </a:prstGeom>
          <a:noFill/>
        </p:spPr>
        <p:txBody>
          <a:bodyPr wrap="square" rtlCol="1">
            <a:spAutoFit/>
          </a:bodyPr>
          <a:lstStyle/>
          <a:p>
            <a:pPr algn="r"/>
            <a:r>
              <a:rPr lang="he-IL" sz="3200" b="1" dirty="0">
                <a:latin typeface="+mn-lt"/>
                <a:ea typeface="+mn-ea"/>
                <a:cs typeface="+mn-cs"/>
              </a:rPr>
              <a:t>התפתחות הפסיקה </a:t>
            </a:r>
            <a:r>
              <a:rPr lang="he-IL" sz="3200" b="1" dirty="0" smtClean="0">
                <a:latin typeface="+mn-lt"/>
                <a:ea typeface="+mn-ea"/>
                <a:cs typeface="+mn-cs"/>
              </a:rPr>
              <a:t>בשנים האחרונות</a:t>
            </a:r>
            <a:endParaRPr lang="he-IL" sz="3200" b="1" dirty="0">
              <a:latin typeface="+mn-lt"/>
              <a:ea typeface="+mn-ea"/>
              <a:cs typeface="+mn-cs"/>
            </a:endParaRPr>
          </a:p>
        </p:txBody>
      </p:sp>
    </p:spTree>
    <p:extLst>
      <p:ext uri="{BB962C8B-B14F-4D97-AF65-F5344CB8AC3E}">
        <p14:creationId xmlns:p14="http://schemas.microsoft.com/office/powerpoint/2010/main" val="1333091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52400" y="1143000"/>
            <a:ext cx="8839200" cy="5257800"/>
          </a:xfrm>
        </p:spPr>
        <p:txBody>
          <a:bodyPr>
            <a:normAutofit fontScale="62500" lnSpcReduction="20000"/>
          </a:bodyPr>
          <a:lstStyle/>
          <a:p>
            <a:r>
              <a:rPr lang="he-IL" sz="4000" b="1" dirty="0" smtClean="0">
                <a:solidFill>
                  <a:srgbClr val="C00000"/>
                </a:solidFill>
              </a:rPr>
              <a:t>פרשת </a:t>
            </a:r>
            <a:r>
              <a:rPr lang="he-IL" sz="4000" b="1" dirty="0" err="1" smtClean="0">
                <a:solidFill>
                  <a:srgbClr val="C00000"/>
                </a:solidFill>
              </a:rPr>
              <a:t>איי.די.בי</a:t>
            </a:r>
            <a:r>
              <a:rPr lang="he-IL" sz="4000" b="1" dirty="0" smtClean="0">
                <a:solidFill>
                  <a:srgbClr val="C00000"/>
                </a:solidFill>
              </a:rPr>
              <a:t> - </a:t>
            </a:r>
            <a:r>
              <a:rPr lang="he-IL" sz="4000" dirty="0" smtClean="0"/>
              <a:t>בינואר השנה הושגה פשרה לפיה דנקנר והדירקטורים ישלמו 175 מיליון ₪ בגין חלוקת הדיבידנדים האסורה. מתוך סכום זה יישאו חברות הביטוח בסך של </a:t>
            </a:r>
            <a:r>
              <a:rPr lang="he-IL" sz="4000" dirty="0" smtClean="0">
                <a:solidFill>
                  <a:srgbClr val="C00000"/>
                </a:solidFill>
              </a:rPr>
              <a:t>145 מיליון ₪</a:t>
            </a:r>
            <a:r>
              <a:rPr lang="he-IL" sz="4000" dirty="0" smtClean="0"/>
              <a:t>. </a:t>
            </a:r>
          </a:p>
          <a:p>
            <a:r>
              <a:rPr lang="he-IL" sz="4000" b="1" dirty="0" smtClean="0">
                <a:solidFill>
                  <a:srgbClr val="C00000"/>
                </a:solidFill>
              </a:rPr>
              <a:t>פרשת בנק לאומי והעלמת המס- </a:t>
            </a:r>
            <a:r>
              <a:rPr lang="he-IL" sz="4000" dirty="0" smtClean="0"/>
              <a:t>בכירים בבנק חויבו להשיב לבנק 5.1 מיליון ₪ מכיסם. חברות הביטוח של ביטוח נושאי המשרה שילמו </a:t>
            </a:r>
            <a:r>
              <a:rPr lang="he-IL" sz="4000" dirty="0" smtClean="0">
                <a:solidFill>
                  <a:srgbClr val="C00000"/>
                </a:solidFill>
              </a:rPr>
              <a:t>92 מיליון דולר</a:t>
            </a:r>
            <a:r>
              <a:rPr lang="he-IL" sz="4000" dirty="0"/>
              <a:t> </a:t>
            </a:r>
            <a:r>
              <a:rPr lang="he-IL" sz="4000" dirty="0" smtClean="0"/>
              <a:t>במסגרת הסדר פשרה בתביעות הנגזרות.</a:t>
            </a:r>
          </a:p>
          <a:p>
            <a:r>
              <a:rPr lang="he-IL" sz="4000" b="1" dirty="0" smtClean="0">
                <a:solidFill>
                  <a:srgbClr val="C00000"/>
                </a:solidFill>
              </a:rPr>
              <a:t>נגזרת נגד טבע- </a:t>
            </a:r>
            <a:r>
              <a:rPr lang="he-IL" sz="4000" dirty="0" smtClean="0"/>
              <a:t>חברת הביטוח המבטחת את נושאי המשרה שילמה </a:t>
            </a:r>
            <a:r>
              <a:rPr lang="he-IL" sz="4000" dirty="0" smtClean="0">
                <a:solidFill>
                  <a:srgbClr val="C00000"/>
                </a:solidFill>
              </a:rPr>
              <a:t>14 מיליון דולר </a:t>
            </a:r>
            <a:r>
              <a:rPr lang="he-IL" sz="4000" dirty="0" smtClean="0"/>
              <a:t>במסגרת הסכם פשרה בנגזרת שהוגשה.</a:t>
            </a:r>
          </a:p>
          <a:p>
            <a:r>
              <a:rPr lang="he-IL" sz="4000" b="1" dirty="0" err="1">
                <a:solidFill>
                  <a:srgbClr val="C00000"/>
                </a:solidFill>
              </a:rPr>
              <a:t>דסק"ש</a:t>
            </a:r>
            <a:r>
              <a:rPr lang="he-IL" sz="4000" b="1" dirty="0">
                <a:solidFill>
                  <a:srgbClr val="C00000"/>
                </a:solidFill>
              </a:rPr>
              <a:t> – </a:t>
            </a:r>
            <a:r>
              <a:rPr lang="he-IL" sz="4000" dirty="0"/>
              <a:t>תביעה נגזרת </a:t>
            </a:r>
            <a:r>
              <a:rPr lang="he-IL" sz="4000" dirty="0" smtClean="0"/>
              <a:t>בעקבות </a:t>
            </a:r>
            <a:r>
              <a:rPr lang="he-IL" sz="4000" dirty="0"/>
              <a:t>עסקת מעריב – ביטוח הדירקטורים ישלם </a:t>
            </a:r>
            <a:r>
              <a:rPr lang="he-IL" sz="4000" dirty="0">
                <a:solidFill>
                  <a:srgbClr val="C00000"/>
                </a:solidFill>
              </a:rPr>
              <a:t>85 מ' </a:t>
            </a:r>
            <a:r>
              <a:rPr lang="he-IL" sz="4000" dirty="0" smtClean="0">
                <a:solidFill>
                  <a:srgbClr val="C00000"/>
                </a:solidFill>
              </a:rPr>
              <a:t>₪</a:t>
            </a:r>
          </a:p>
          <a:p>
            <a:endParaRPr lang="he-IL" dirty="0">
              <a:solidFill>
                <a:srgbClr val="C00000"/>
              </a:solidFill>
            </a:endParaRPr>
          </a:p>
          <a:p>
            <a:pPr marL="0" indent="0">
              <a:buNone/>
            </a:pPr>
            <a:r>
              <a:rPr lang="he-IL" sz="5100" b="1" dirty="0" smtClean="0">
                <a:solidFill>
                  <a:srgbClr val="C00000"/>
                </a:solidFill>
              </a:rPr>
              <a:t>ביקורת קשה נגד ביטוחי דירקטורים:</a:t>
            </a:r>
          </a:p>
          <a:p>
            <a:pPr marL="0" indent="0">
              <a:buNone/>
            </a:pPr>
            <a:r>
              <a:rPr lang="he-IL" sz="5100" b="1" dirty="0" smtClean="0">
                <a:solidFill>
                  <a:srgbClr val="C00000"/>
                </a:solidFill>
              </a:rPr>
              <a:t>הדירקטורים עושים בושות ? אל דאגה, הביטוח יכסה את הנזק.</a:t>
            </a:r>
            <a:endParaRPr lang="he-IL" sz="5100" b="1" dirty="0">
              <a:solidFill>
                <a:srgbClr val="C00000"/>
              </a:solidFill>
            </a:endParaRPr>
          </a:p>
        </p:txBody>
      </p:sp>
      <p:sp>
        <p:nvSpPr>
          <p:cNvPr id="5" name="כותרת 3"/>
          <p:cNvSpPr txBox="1">
            <a:spLocks noGrp="1"/>
          </p:cNvSpPr>
          <p:nvPr>
            <p:ph type="title"/>
          </p:nvPr>
        </p:nvSpPr>
        <p:spPr>
          <a:xfrm>
            <a:off x="838200" y="197823"/>
            <a:ext cx="8229600" cy="584775"/>
          </a:xfrm>
          <a:prstGeom prst="rect">
            <a:avLst/>
          </a:prstGeom>
          <a:noFill/>
        </p:spPr>
        <p:txBody>
          <a:bodyPr wrap="square" rtlCol="1">
            <a:spAutoFit/>
          </a:bodyPr>
          <a:lstStyle/>
          <a:p>
            <a:pPr algn="r"/>
            <a:r>
              <a:rPr lang="he-IL" sz="3200" b="1" dirty="0" smtClean="0">
                <a:latin typeface="+mn-lt"/>
                <a:ea typeface="+mn-ea"/>
                <a:cs typeface="+mn-cs"/>
              </a:rPr>
              <a:t>עוד קצת מהעת האחרונה</a:t>
            </a:r>
            <a:endParaRPr lang="he-IL" sz="3200" b="1" dirty="0">
              <a:latin typeface="+mn-lt"/>
              <a:ea typeface="+mn-ea"/>
              <a:cs typeface="+mn-cs"/>
            </a:endParaRPr>
          </a:p>
        </p:txBody>
      </p:sp>
    </p:spTree>
    <p:extLst>
      <p:ext uri="{BB962C8B-B14F-4D97-AF65-F5344CB8AC3E}">
        <p14:creationId xmlns:p14="http://schemas.microsoft.com/office/powerpoint/2010/main" val="388992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534400" cy="639762"/>
          </a:xfrm>
        </p:spPr>
        <p:txBody>
          <a:bodyPr>
            <a:normAutofit/>
          </a:bodyPr>
          <a:lstStyle/>
          <a:p>
            <a:pPr algn="r"/>
            <a:r>
              <a:rPr lang="he-IL" sz="3200" b="1" dirty="0">
                <a:latin typeface="+mn-lt"/>
                <a:ea typeface="+mn-ea"/>
                <a:cs typeface="+mn-cs"/>
              </a:rPr>
              <a:t>מהו ביטוח נושא משרה?</a:t>
            </a:r>
          </a:p>
        </p:txBody>
      </p:sp>
      <p:sp>
        <p:nvSpPr>
          <p:cNvPr id="3" name="מציין מיקום תוכן 2"/>
          <p:cNvSpPr>
            <a:spLocks noGrp="1"/>
          </p:cNvSpPr>
          <p:nvPr>
            <p:ph idx="1"/>
          </p:nvPr>
        </p:nvSpPr>
        <p:spPr>
          <a:xfrm>
            <a:off x="457200" y="1066800"/>
            <a:ext cx="8229600" cy="5059363"/>
          </a:xfrm>
        </p:spPr>
        <p:txBody>
          <a:bodyPr>
            <a:noAutofit/>
          </a:bodyPr>
          <a:lstStyle/>
          <a:p>
            <a:r>
              <a:rPr lang="he-IL" sz="2800" dirty="0" smtClean="0">
                <a:solidFill>
                  <a:srgbClr val="C00000"/>
                </a:solidFill>
              </a:rPr>
              <a:t>מדובר בפוליסה שמשתייכת לענף חבויות</a:t>
            </a:r>
            <a:r>
              <a:rPr lang="he-IL" sz="2800" dirty="0">
                <a:solidFill>
                  <a:srgbClr val="C00000"/>
                </a:solidFill>
              </a:rPr>
              <a:t> </a:t>
            </a:r>
            <a:r>
              <a:rPr lang="he-IL" sz="2800" dirty="0" smtClean="0">
                <a:solidFill>
                  <a:srgbClr val="C00000"/>
                </a:solidFill>
              </a:rPr>
              <a:t>– </a:t>
            </a:r>
            <a:r>
              <a:rPr lang="he-IL" sz="2800" dirty="0" smtClean="0"/>
              <a:t>שיפוי חובה כספית המוטלת על המבוטח מכוח דין לפצות צד שלישי שניזוק באשמתו.</a:t>
            </a:r>
          </a:p>
          <a:p>
            <a:r>
              <a:rPr lang="he-IL" sz="2800" dirty="0" smtClean="0">
                <a:solidFill>
                  <a:srgbClr val="C00000"/>
                </a:solidFill>
              </a:rPr>
              <a:t>תת ענף- אחריות מקצועית. </a:t>
            </a:r>
            <a:endParaRPr lang="he-IL" sz="2800" dirty="0">
              <a:solidFill>
                <a:srgbClr val="C00000"/>
              </a:solidFill>
            </a:endParaRPr>
          </a:p>
          <a:p>
            <a:pPr marL="400050" lvl="1" indent="0">
              <a:buNone/>
            </a:pPr>
            <a:r>
              <a:rPr lang="he-IL" dirty="0" smtClean="0"/>
              <a:t>מהו המקצוע המבוטח? ניהול. </a:t>
            </a:r>
          </a:p>
          <a:p>
            <a:pPr marL="400050" lvl="1" indent="0">
              <a:buNone/>
            </a:pPr>
            <a:r>
              <a:rPr lang="he-IL" dirty="0" smtClean="0"/>
              <a:t>הפוליסה מעניקה כיסוי למבוטח אך ורק בגין מעשיים/ מחדלים במסגרת כשירותו הניהולית.</a:t>
            </a:r>
          </a:p>
          <a:p>
            <a:r>
              <a:rPr lang="he-IL" sz="2800" dirty="0" smtClean="0">
                <a:solidFill>
                  <a:srgbClr val="C00000"/>
                </a:solidFill>
              </a:rPr>
              <a:t>החברה היא בעלת הפוליסה – </a:t>
            </a:r>
            <a:r>
              <a:rPr lang="he-IL" sz="2800" dirty="0" smtClean="0"/>
              <a:t>היא זו שרוכשת את הפוליסה עבור נושאי המשרה והיא זו גם שנושאת בעלות ההשתתפות העצמית. החברה אינה מבוטחת בפוליסה אלא לעניינים מיוחדים</a:t>
            </a:r>
          </a:p>
          <a:p>
            <a:endParaRPr lang="he-IL" sz="2800" dirty="0">
              <a:solidFill>
                <a:srgbClr val="C00000"/>
              </a:solidFill>
            </a:endParaRPr>
          </a:p>
        </p:txBody>
      </p:sp>
    </p:spTree>
    <p:extLst>
      <p:ext uri="{BB962C8B-B14F-4D97-AF65-F5344CB8AC3E}">
        <p14:creationId xmlns:p14="http://schemas.microsoft.com/office/powerpoint/2010/main" val="213434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534400" cy="639762"/>
          </a:xfrm>
        </p:spPr>
        <p:txBody>
          <a:bodyPr>
            <a:normAutofit/>
          </a:bodyPr>
          <a:lstStyle/>
          <a:p>
            <a:pPr algn="r"/>
            <a:r>
              <a:rPr lang="he-IL" sz="3200" b="1" dirty="0">
                <a:latin typeface="+mn-lt"/>
                <a:ea typeface="+mn-ea"/>
                <a:cs typeface="+mn-cs"/>
              </a:rPr>
              <a:t>מהו ביטוח נושא משרה</a:t>
            </a:r>
            <a:r>
              <a:rPr lang="he-IL" sz="3200" b="1" dirty="0" smtClean="0">
                <a:latin typeface="+mn-lt"/>
                <a:ea typeface="+mn-ea"/>
                <a:cs typeface="+mn-cs"/>
              </a:rPr>
              <a:t>? - המשך</a:t>
            </a:r>
            <a:endParaRPr lang="he-IL" sz="3200" b="1" dirty="0">
              <a:latin typeface="+mn-lt"/>
              <a:ea typeface="+mn-ea"/>
              <a:cs typeface="+mn-cs"/>
            </a:endParaRPr>
          </a:p>
        </p:txBody>
      </p:sp>
      <p:sp>
        <p:nvSpPr>
          <p:cNvPr id="3" name="מציין מיקום תוכן 2"/>
          <p:cNvSpPr>
            <a:spLocks noGrp="1"/>
          </p:cNvSpPr>
          <p:nvPr>
            <p:ph idx="1"/>
          </p:nvPr>
        </p:nvSpPr>
        <p:spPr>
          <a:xfrm>
            <a:off x="457200" y="1066800"/>
            <a:ext cx="8229600" cy="5059363"/>
          </a:xfrm>
        </p:spPr>
        <p:txBody>
          <a:bodyPr>
            <a:noAutofit/>
          </a:bodyPr>
          <a:lstStyle/>
          <a:p>
            <a:r>
              <a:rPr lang="he-IL" sz="2800" dirty="0" smtClean="0">
                <a:solidFill>
                  <a:srgbClr val="C00000"/>
                </a:solidFill>
              </a:rPr>
              <a:t>פוליסה </a:t>
            </a:r>
            <a:r>
              <a:rPr lang="he-IL" sz="2800" dirty="0" smtClean="0">
                <a:solidFill>
                  <a:srgbClr val="C00000"/>
                </a:solidFill>
              </a:rPr>
              <a:t>אחת עם מספר גדול של מבוטחים -  </a:t>
            </a:r>
            <a:r>
              <a:rPr lang="he-IL" sz="2800" dirty="0" smtClean="0"/>
              <a:t>לפעמים קיים ניגוד עניינים בין המבוטחים, לדוגמא – דירקטורים מטעם בעלי השליטה, </a:t>
            </a:r>
            <a:r>
              <a:rPr lang="he-IL" sz="2800" dirty="0" err="1" smtClean="0"/>
              <a:t>דח"צים</a:t>
            </a:r>
            <a:endParaRPr lang="he-IL" sz="2800" dirty="0" smtClean="0"/>
          </a:p>
          <a:p>
            <a:r>
              <a:rPr lang="he-IL" sz="2800" dirty="0" smtClean="0">
                <a:solidFill>
                  <a:srgbClr val="C00000"/>
                </a:solidFill>
              </a:rPr>
              <a:t>המותר והאסור בביטוח זה קבוע בחוק החברות בס' 261:</a:t>
            </a:r>
          </a:p>
          <a:p>
            <a:pPr marL="400050" lvl="1" indent="0">
              <a:buNone/>
            </a:pPr>
            <a:r>
              <a:rPr lang="he-IL" dirty="0"/>
              <a:t>יש דברים שנקבעו בחוק ולא ניתנים לשינוי בהסכם בין המבוטח למבוטח.</a:t>
            </a:r>
            <a:endParaRPr lang="he-IL" dirty="0"/>
          </a:p>
          <a:p>
            <a:pPr marL="0" indent="0">
              <a:buNone/>
            </a:pPr>
            <a:endParaRPr lang="he-IL" sz="2800" dirty="0">
              <a:solidFill>
                <a:srgbClr val="C00000"/>
              </a:solidFill>
            </a:endParaRPr>
          </a:p>
        </p:txBody>
      </p:sp>
    </p:spTree>
    <p:extLst>
      <p:ext uri="{BB962C8B-B14F-4D97-AF65-F5344CB8AC3E}">
        <p14:creationId xmlns:p14="http://schemas.microsoft.com/office/powerpoint/2010/main" val="329941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4600" y="285728"/>
            <a:ext cx="6405264" cy="584775"/>
          </a:xfrm>
          <a:prstGeom prst="rect">
            <a:avLst/>
          </a:prstGeom>
          <a:noFill/>
        </p:spPr>
        <p:txBody>
          <a:bodyPr wrap="square" rtlCol="1">
            <a:spAutoFit/>
          </a:bodyPr>
          <a:lstStyle/>
          <a:p>
            <a:r>
              <a:rPr lang="he-IL" sz="3200" b="1" dirty="0" smtClean="0"/>
              <a:t>מיהו נושא משרה בחברה</a:t>
            </a:r>
            <a:endParaRPr lang="he-IL" sz="3200" b="1" dirty="0"/>
          </a:p>
        </p:txBody>
      </p:sp>
      <p:sp>
        <p:nvSpPr>
          <p:cNvPr id="3" name="TextBox 2"/>
          <p:cNvSpPr txBox="1"/>
          <p:nvPr/>
        </p:nvSpPr>
        <p:spPr>
          <a:xfrm>
            <a:off x="381000" y="1161395"/>
            <a:ext cx="8538864" cy="4832092"/>
          </a:xfrm>
          <a:prstGeom prst="rect">
            <a:avLst/>
          </a:prstGeom>
          <a:noFill/>
        </p:spPr>
        <p:txBody>
          <a:bodyPr wrap="square" rtlCol="1">
            <a:spAutoFit/>
          </a:bodyPr>
          <a:lstStyle/>
          <a:p>
            <a:r>
              <a:rPr lang="he-IL" sz="2800" dirty="0" smtClean="0"/>
              <a:t>חוק החברות – מנהל כללי, מנהל עסקים ראשי, משנה למנהל כללי, סגן מנהל כללי, כל ממלא תפקיד כאמור בחברה אף אם תוארו שונה, וכן דירקטור או </a:t>
            </a:r>
            <a:r>
              <a:rPr lang="he-IL" sz="2800" dirty="0" smtClean="0"/>
              <a:t>מנהל הכפוף </a:t>
            </a:r>
            <a:r>
              <a:rPr lang="he-IL" sz="2800" dirty="0" smtClean="0"/>
              <a:t>במישרין למנהל הכללי.</a:t>
            </a:r>
          </a:p>
          <a:p>
            <a:endParaRPr lang="he-IL" sz="2800" dirty="0"/>
          </a:p>
          <a:p>
            <a:r>
              <a:rPr lang="he-IL" sz="2800" dirty="0" smtClean="0"/>
              <a:t>הגדרה בפוליסה - אדם אשר מונה או נבחר כדין (בין בעבר, בהווה או במועד כלשהו לאחר תחילת תקופת הביטוח) לכהן בחברה כדירקטור, מנהל כללי, סגן מנהל כללי, משנה למנהל הכללי, מנהל עסקים ראשי וכל מנהל אחר הכפוף במישרין לסמכותו של המנהל הכללי, וכן כל אדם אחר הממלא בפועל תפקיד כמפורט לעיל, גם אם תוארו שונה.</a:t>
            </a:r>
            <a:endParaRPr lang="he-IL" sz="2000" b="1" dirty="0" smtClean="0"/>
          </a:p>
        </p:txBody>
      </p:sp>
    </p:spTree>
    <p:extLst>
      <p:ext uri="{BB962C8B-B14F-4D97-AF65-F5344CB8AC3E}">
        <p14:creationId xmlns:p14="http://schemas.microsoft.com/office/powerpoint/2010/main" val="128403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4600" y="285728"/>
            <a:ext cx="6257980" cy="584775"/>
          </a:xfrm>
          <a:prstGeom prst="rect">
            <a:avLst/>
          </a:prstGeom>
          <a:noFill/>
        </p:spPr>
        <p:txBody>
          <a:bodyPr wrap="square" rtlCol="1">
            <a:spAutoFit/>
          </a:bodyPr>
          <a:lstStyle/>
          <a:p>
            <a:r>
              <a:rPr lang="he-IL" sz="3200" b="1" dirty="0" smtClean="0"/>
              <a:t>מיהו נושא משרה בחברה - המשך</a:t>
            </a:r>
            <a:endParaRPr lang="he-IL" sz="3200" b="1" dirty="0"/>
          </a:p>
        </p:txBody>
      </p:sp>
      <p:sp>
        <p:nvSpPr>
          <p:cNvPr id="3" name="TextBox 2"/>
          <p:cNvSpPr txBox="1"/>
          <p:nvPr/>
        </p:nvSpPr>
        <p:spPr>
          <a:xfrm>
            <a:off x="381000" y="1184970"/>
            <a:ext cx="8538864" cy="3108543"/>
          </a:xfrm>
          <a:prstGeom prst="rect">
            <a:avLst/>
          </a:prstGeom>
          <a:noFill/>
        </p:spPr>
        <p:txBody>
          <a:bodyPr wrap="square" rtlCol="1">
            <a:spAutoFit/>
          </a:bodyPr>
          <a:lstStyle/>
          <a:p>
            <a:r>
              <a:rPr lang="he-IL" sz="2800" dirty="0" smtClean="0"/>
              <a:t>השופט חאלד כבוב בפרשת פלד גבעוני – </a:t>
            </a:r>
          </a:p>
          <a:p>
            <a:r>
              <a:rPr lang="he-IL" sz="2800" dirty="0" smtClean="0"/>
              <a:t>הגדרת נושא משרה הינה מונח פתוח ובלתי מוגדר. </a:t>
            </a:r>
          </a:p>
          <a:p>
            <a:r>
              <a:rPr lang="he-IL" sz="2800" dirty="0" smtClean="0"/>
              <a:t>יציקת התוכן למונח מוטלת על בית המשפט על פי נסיבות המקרה.</a:t>
            </a:r>
          </a:p>
          <a:p>
            <a:r>
              <a:rPr lang="he-IL" sz="2800" dirty="0" smtClean="0"/>
              <a:t>המונח נמתח אף מעבר לגבולות החברה ובמקרים מסוימים יכול לכלול גורמים חיצוניים אשר העניקו שירותי מקצועיים לחברה.</a:t>
            </a:r>
            <a:endParaRPr lang="he-IL" sz="2000" dirty="0" smtClean="0"/>
          </a:p>
        </p:txBody>
      </p:sp>
    </p:spTree>
    <p:extLst>
      <p:ext uri="{BB962C8B-B14F-4D97-AF65-F5344CB8AC3E}">
        <p14:creationId xmlns:p14="http://schemas.microsoft.com/office/powerpoint/2010/main" val="663377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261610"/>
            <a:ext cx="7381545" cy="584775"/>
          </a:xfrm>
          <a:prstGeom prst="rect">
            <a:avLst/>
          </a:prstGeom>
          <a:noFill/>
        </p:spPr>
        <p:txBody>
          <a:bodyPr wrap="square" rtlCol="1">
            <a:spAutoFit/>
          </a:bodyPr>
          <a:lstStyle/>
          <a:p>
            <a:r>
              <a:rPr lang="he-IL" sz="3200" b="1" dirty="0" smtClean="0"/>
              <a:t>חובות נושאי משרה -  חובת זהירות</a:t>
            </a:r>
            <a:endParaRPr lang="he-IL" sz="3200" b="1" dirty="0"/>
          </a:p>
        </p:txBody>
      </p:sp>
      <p:sp>
        <p:nvSpPr>
          <p:cNvPr id="3" name="TextBox 2"/>
          <p:cNvSpPr txBox="1"/>
          <p:nvPr/>
        </p:nvSpPr>
        <p:spPr>
          <a:xfrm>
            <a:off x="457201" y="1066800"/>
            <a:ext cx="8524544" cy="5139869"/>
          </a:xfrm>
          <a:prstGeom prst="rect">
            <a:avLst/>
          </a:prstGeom>
          <a:noFill/>
        </p:spPr>
        <p:txBody>
          <a:bodyPr wrap="square" rtlCol="1">
            <a:spAutoFit/>
          </a:bodyPr>
          <a:lstStyle/>
          <a:p>
            <a:r>
              <a:rPr lang="he-IL" sz="2800" b="1" dirty="0" smtClean="0"/>
              <a:t>חובת זהירות - </a:t>
            </a:r>
            <a:r>
              <a:rPr lang="he-IL" sz="2800" dirty="0" smtClean="0"/>
              <a:t>דירקטור ונושא משרה חב כלפי החברה חובת זהירות </a:t>
            </a:r>
          </a:p>
          <a:p>
            <a:r>
              <a:rPr lang="he-IL" sz="2800" dirty="0" smtClean="0"/>
              <a:t>ע"פ ס</a:t>
            </a:r>
            <a:r>
              <a:rPr lang="he-IL" sz="2400" dirty="0"/>
              <a:t>' </a:t>
            </a:r>
            <a:r>
              <a:rPr lang="he-IL" sz="2400" dirty="0" smtClean="0"/>
              <a:t>252-253 </a:t>
            </a:r>
            <a:r>
              <a:rPr lang="he-IL" sz="2400" dirty="0"/>
              <a:t>לחוק החברות </a:t>
            </a:r>
            <a:r>
              <a:rPr lang="he-IL" sz="2400" dirty="0" smtClean="0"/>
              <a:t>+ ס</a:t>
            </a:r>
            <a:r>
              <a:rPr lang="he-IL" sz="2400" dirty="0"/>
              <a:t>' </a:t>
            </a:r>
            <a:r>
              <a:rPr lang="he-IL" sz="2400" dirty="0" smtClean="0"/>
              <a:t>35-36 לפק' </a:t>
            </a:r>
            <a:r>
              <a:rPr lang="he-IL" sz="2400" dirty="0" err="1" smtClean="0"/>
              <a:t>הנזיקין</a:t>
            </a:r>
            <a:endParaRPr lang="he-IL" sz="2800" dirty="0"/>
          </a:p>
          <a:p>
            <a:r>
              <a:rPr lang="he-IL" sz="2800" dirty="0" smtClean="0"/>
              <a:t>החובה לנקוט בכל האמצעים שדירקטור או נושא משרה סבירים היו נוקטים בהם בנסיבות הקיימות.</a:t>
            </a:r>
          </a:p>
          <a:p>
            <a:endParaRPr lang="he-IL" sz="2400" dirty="0" smtClean="0"/>
          </a:p>
          <a:p>
            <a:r>
              <a:rPr lang="he-IL" sz="2800" b="1" dirty="0"/>
              <a:t>האחריות לקבוע את מידת התאמתו לתפקיד מוטלת על הדירקטור עצמו.</a:t>
            </a:r>
          </a:p>
          <a:p>
            <a:endParaRPr lang="he-IL" sz="2800" dirty="0"/>
          </a:p>
          <a:p>
            <a:r>
              <a:rPr lang="he-IL" sz="2800" b="1" dirty="0"/>
              <a:t>הסכמה לקבל התפקיד משמעה הסכמה לקבל את כל החובות המוטלות על הדירקטור.</a:t>
            </a:r>
          </a:p>
          <a:p>
            <a:endParaRPr lang="he-IL" sz="2400" b="1" dirty="0" smtClean="0"/>
          </a:p>
        </p:txBody>
      </p:sp>
    </p:spTree>
    <p:extLst>
      <p:ext uri="{BB962C8B-B14F-4D97-AF65-F5344CB8AC3E}">
        <p14:creationId xmlns:p14="http://schemas.microsoft.com/office/powerpoint/2010/main" val="3268194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70560" y="1143000"/>
            <a:ext cx="8168640" cy="5509200"/>
          </a:xfrm>
          <a:prstGeom prst="rect">
            <a:avLst/>
          </a:prstGeom>
        </p:spPr>
        <p:txBody>
          <a:bodyPr wrap="square">
            <a:spAutoFit/>
          </a:bodyPr>
          <a:lstStyle/>
          <a:p>
            <a:r>
              <a:rPr lang="he-IL" sz="2800" b="1" dirty="0"/>
              <a:t>חובת אמונים </a:t>
            </a:r>
            <a:r>
              <a:rPr lang="he-IL" sz="2800" dirty="0"/>
              <a:t>– </a:t>
            </a:r>
            <a:r>
              <a:rPr lang="he-IL" sz="2000" dirty="0" smtClean="0"/>
              <a:t>(ס</a:t>
            </a:r>
            <a:r>
              <a:rPr lang="he-IL" sz="2000" dirty="0"/>
              <a:t>' 254 לחוק </a:t>
            </a:r>
            <a:r>
              <a:rPr lang="he-IL" sz="2000" dirty="0" smtClean="0"/>
              <a:t>החברות)</a:t>
            </a:r>
            <a:endParaRPr lang="he-IL" sz="2000" dirty="0"/>
          </a:p>
          <a:p>
            <a:r>
              <a:rPr lang="he-IL" sz="2800" dirty="0" smtClean="0"/>
              <a:t>נושאי </a:t>
            </a:r>
            <a:r>
              <a:rPr lang="he-IL" sz="2800" dirty="0"/>
              <a:t>משרה </a:t>
            </a:r>
            <a:r>
              <a:rPr lang="he-IL" sz="2800" dirty="0" smtClean="0"/>
              <a:t>חבים </a:t>
            </a:r>
            <a:r>
              <a:rPr lang="he-IL" sz="2800" dirty="0"/>
              <a:t>חובת אמונים </a:t>
            </a:r>
            <a:r>
              <a:rPr lang="he-IL" sz="2800" dirty="0" smtClean="0"/>
              <a:t>לחברה המחייבת אותם לנהוג בתום לב ולפעול לטובת החברה, </a:t>
            </a:r>
            <a:r>
              <a:rPr lang="he-IL" sz="2800" u="sng" dirty="0" smtClean="0"/>
              <a:t>ובכלל זה</a:t>
            </a:r>
            <a:r>
              <a:rPr lang="he-IL" sz="2800" dirty="0" smtClean="0"/>
              <a:t>:</a:t>
            </a:r>
          </a:p>
          <a:p>
            <a:endParaRPr lang="he-IL" sz="2800" dirty="0" smtClean="0"/>
          </a:p>
          <a:p>
            <a:pPr marL="261938" indent="-261938">
              <a:buFont typeface="Arial" pitchFamily="34" charset="0"/>
              <a:buChar char="•"/>
            </a:pPr>
            <a:r>
              <a:rPr lang="he-IL" sz="2400" dirty="0" smtClean="0"/>
              <a:t>להימנע מכל פעולה שיש בה </a:t>
            </a:r>
            <a:r>
              <a:rPr lang="he-IL" sz="2400" b="1" dirty="0" smtClean="0"/>
              <a:t>ניגוד עניינים </a:t>
            </a:r>
            <a:r>
              <a:rPr lang="he-IL" sz="2400" dirty="0" smtClean="0"/>
              <a:t>בין תפקידם בחברה לבין כל תפקיד אחר שלהם או לבין ענייניהם האישיים; </a:t>
            </a:r>
          </a:p>
          <a:p>
            <a:pPr marL="261938" indent="-261938">
              <a:buFont typeface="Arial" pitchFamily="34" charset="0"/>
              <a:buChar char="•"/>
            </a:pPr>
            <a:r>
              <a:rPr lang="he-IL" sz="2400" dirty="0" smtClean="0"/>
              <a:t>להימנע מכל פעולה שיש בה </a:t>
            </a:r>
            <a:r>
              <a:rPr lang="he-IL" sz="2400" b="1" dirty="0" smtClean="0"/>
              <a:t>תחרות עם עסקי החברה</a:t>
            </a:r>
            <a:r>
              <a:rPr lang="he-IL" sz="2400" dirty="0" smtClean="0"/>
              <a:t>;</a:t>
            </a:r>
          </a:p>
          <a:p>
            <a:pPr marL="261938" indent="-261938">
              <a:buFont typeface="Arial" pitchFamily="34" charset="0"/>
              <a:buChar char="•"/>
            </a:pPr>
            <a:r>
              <a:rPr lang="he-IL" sz="2400" dirty="0" smtClean="0"/>
              <a:t>להימנע </a:t>
            </a:r>
            <a:r>
              <a:rPr lang="he-IL" sz="2400" b="1" dirty="0" smtClean="0"/>
              <a:t>מניצול הזדמנות עסקית של החברה </a:t>
            </a:r>
            <a:r>
              <a:rPr lang="he-IL" sz="2400" dirty="0" smtClean="0"/>
              <a:t>במטרה להשיג טובת הנאה לעצמם או לאחרים;</a:t>
            </a:r>
          </a:p>
          <a:p>
            <a:pPr marL="261938" indent="-261938">
              <a:buFont typeface="Arial" pitchFamily="34" charset="0"/>
              <a:buChar char="•"/>
            </a:pPr>
            <a:r>
              <a:rPr lang="he-IL" sz="2400" b="1" dirty="0" smtClean="0"/>
              <a:t>לגלות לחברה </a:t>
            </a:r>
            <a:r>
              <a:rPr lang="he-IL" sz="2400" dirty="0" smtClean="0"/>
              <a:t>כל ידיעה ולמסור לה כל מסמך הנוגעים לענייניה, שבאו לידיהם בתוקף מעמדם בחברה</a:t>
            </a:r>
          </a:p>
          <a:p>
            <a:r>
              <a:rPr lang="he-IL" sz="2400" dirty="0" smtClean="0"/>
              <a:t>אין בהוראות הללו כדי למנוע קיומה של חובת אמונים של נושא משרה כלפי אדם אחר.</a:t>
            </a:r>
            <a:endParaRPr lang="he-IL" sz="2400" dirty="0"/>
          </a:p>
          <a:p>
            <a:endParaRPr lang="he-IL" sz="2400" dirty="0"/>
          </a:p>
        </p:txBody>
      </p:sp>
      <p:sp>
        <p:nvSpPr>
          <p:cNvPr id="4" name="TextBox 3"/>
          <p:cNvSpPr txBox="1"/>
          <p:nvPr/>
        </p:nvSpPr>
        <p:spPr>
          <a:xfrm>
            <a:off x="1600200" y="261610"/>
            <a:ext cx="7239000" cy="584775"/>
          </a:xfrm>
          <a:prstGeom prst="rect">
            <a:avLst/>
          </a:prstGeom>
          <a:noFill/>
        </p:spPr>
        <p:txBody>
          <a:bodyPr wrap="square" rtlCol="1">
            <a:spAutoFit/>
          </a:bodyPr>
          <a:lstStyle/>
          <a:p>
            <a:r>
              <a:rPr lang="he-IL" sz="3200" b="1" dirty="0" smtClean="0"/>
              <a:t>חובות נושאי משרה -  חובת אמונים</a:t>
            </a:r>
            <a:endParaRPr lang="he-IL" sz="3200" b="1" dirty="0"/>
          </a:p>
        </p:txBody>
      </p:sp>
    </p:spTree>
    <p:extLst>
      <p:ext uri="{BB962C8B-B14F-4D97-AF65-F5344CB8AC3E}">
        <p14:creationId xmlns:p14="http://schemas.microsoft.com/office/powerpoint/2010/main" val="3070625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4846</TotalTime>
  <Words>3463</Words>
  <Application>Microsoft Office PowerPoint</Application>
  <PresentationFormat>‫הצגה על המסך (4:3)</PresentationFormat>
  <Paragraphs>326</Paragraphs>
  <Slides>33</Slides>
  <Notes>33</Notes>
  <HiddenSlides>0</HiddenSlides>
  <MMClips>0</MMClips>
  <ScaleCrop>false</ScaleCrop>
  <HeadingPairs>
    <vt:vector size="4" baseType="variant">
      <vt:variant>
        <vt:lpstr>ערכת נושא</vt:lpstr>
      </vt:variant>
      <vt:variant>
        <vt:i4>1</vt:i4>
      </vt:variant>
      <vt:variant>
        <vt:lpstr>כותרות שקופיות</vt:lpstr>
      </vt:variant>
      <vt:variant>
        <vt:i4>33</vt:i4>
      </vt:variant>
    </vt:vector>
  </HeadingPairs>
  <TitlesOfParts>
    <vt:vector size="34" baseType="lpstr">
      <vt:lpstr>ערכת נושא Office</vt:lpstr>
      <vt:lpstr>רו"ח מיכל שלמה מנהלת מחלקת סיכונים מיוחדים </vt:lpstr>
      <vt:lpstr>מצגת של PowerPoint</vt:lpstr>
      <vt:lpstr>מצגת של PowerPoint</vt:lpstr>
      <vt:lpstr>מהו ביטוח נושא משרה?</vt:lpstr>
      <vt:lpstr>מהו ביטוח נושא משרה? - המשך</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סייגים לביטוח </vt:lpstr>
      <vt:lpstr>מצגת של PowerPoint</vt:lpstr>
      <vt:lpstr>מצגת של PowerPoint</vt:lpstr>
      <vt:lpstr>מצגת של PowerPoint</vt:lpstr>
      <vt:lpstr>חשיפה  - המישור הפלילי</vt:lpstr>
      <vt:lpstr>חשיפה  - המישור הפלילי</vt:lpstr>
      <vt:lpstr>חשיפה  - המישור האזרחי</vt:lpstr>
      <vt:lpstr>מצגת של PowerPoint</vt:lpstr>
      <vt:lpstr>מצגת של PowerPoint</vt:lpstr>
      <vt:lpstr>מצגת של PowerPoint</vt:lpstr>
      <vt:lpstr>התפתחות הפסיקה בשנים האחרונות</vt:lpstr>
      <vt:lpstr>עוד קצת מהעת האחרונה</vt:lpstr>
    </vt:vector>
  </TitlesOfParts>
  <Company>Menora Mivtachim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Menora</dc:creator>
  <cp:lastModifiedBy>מיכל שלמה</cp:lastModifiedBy>
  <cp:revision>336</cp:revision>
  <cp:lastPrinted>2016-04-10T12:35:16Z</cp:lastPrinted>
  <dcterms:created xsi:type="dcterms:W3CDTF">2013-01-29T15:17:24Z</dcterms:created>
  <dcterms:modified xsi:type="dcterms:W3CDTF">2018-04-23T20:27:41Z</dcterms:modified>
</cp:coreProperties>
</file>