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/>
              <a:t>קורס דירקטורים מתקדם לדירקטורים ונושאי משרה</a:t>
            </a:r>
          </a:p>
        </p:txBody>
      </p:sp>
      <p:sp>
        <p:nvSpPr>
          <p:cNvPr id="8" name="מלבן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8" name="מלבן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2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8" name="מלבן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8" name="מלבן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9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8" name="מלבן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9" name="מלבן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11" name="מלבן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7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6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7" name="מלבן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3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6" name="מלבן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3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9" name="מלבן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defPPr>
              <a:defRPr lang="he-IL"/>
            </a:defPPr>
            <a:lvl1pPr marL="0" algn="ct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קורס דירקטורים מתקדם לדירקטורים ונושאי משרה</a:t>
            </a:r>
            <a:endParaRPr lang="he-IL" dirty="0"/>
          </a:p>
        </p:txBody>
      </p:sp>
      <p:sp>
        <p:nvSpPr>
          <p:cNvPr id="9" name="מלבן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0" y="0"/>
            <a:ext cx="1665909" cy="9785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633" y="5978444"/>
            <a:ext cx="3855335" cy="75581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64" y="45855"/>
            <a:ext cx="1851685" cy="8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1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B3D2-46EB-4FE2-80FD-D83B1708A11D}" type="datetimeFigureOut">
              <a:rPr lang="he-IL" smtClean="0"/>
              <a:t>ל'/סיון/תשע"ח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13089-2168-452C-9E92-04D1C67B41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685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il/imgres?imgurl=www.armata2002.com/armata/images/consumers.jpg&amp;imgrefurl=http://www.armata2002.com/armata/consumers.html&amp;h=280&amp;w=189&amp;prev=/images?q=consumers&amp;svnum=10&amp;hl=iw&amp;lr=&amp;ie=UTF-8&amp;oe=UTF-8&amp;sa=G" TargetMode="External"/><Relationship Id="rId13" Type="http://schemas.openxmlformats.org/officeDocument/2006/relationships/image" Target="../media/image33.jpeg"/><Relationship Id="rId18" Type="http://schemas.openxmlformats.org/officeDocument/2006/relationships/image" Target="../media/image36.jpeg"/><Relationship Id="rId3" Type="http://schemas.openxmlformats.org/officeDocument/2006/relationships/image" Target="../media/image28.jpeg"/><Relationship Id="rId21" Type="http://schemas.openxmlformats.org/officeDocument/2006/relationships/hyperlink" Target="http://images.google.co.il/imgres?imgurl=www.autofx.com/dreamsuite/effect_pages/focus_files/children.jpg&amp;imgrefurl=http://www.autofx.com/dreamsuite/effect_pages/focus.html&amp;h=234&amp;w=349&amp;prev=/images?q=children&amp;svnum=10&amp;hl=iw&amp;lr=&amp;ie=UTF-8&amp;oe" TargetMode="External"/><Relationship Id="rId7" Type="http://schemas.openxmlformats.org/officeDocument/2006/relationships/image" Target="../media/image30.jpeg"/><Relationship Id="rId12" Type="http://schemas.openxmlformats.org/officeDocument/2006/relationships/hyperlink" Target="http://www.timberland.com/timberland/images/corp/environment.jpg" TargetMode="External"/><Relationship Id="rId17" Type="http://schemas.openxmlformats.org/officeDocument/2006/relationships/hyperlink" Target="http://www.isar.org/isar/PomogiReke.jpeg" TargetMode="External"/><Relationship Id="rId2" Type="http://schemas.openxmlformats.org/officeDocument/2006/relationships/hyperlink" Target="http://images.google.co.il/imgres?imgurl=news.mpr.org/features/200210/03_rehab_lottery-m/images/customers.jpg&amp;imgrefurl=http://news.mpr.org/features/200210/03_rehab_lottery-m/&amp;h=160&amp;w=150&amp;prev=/images?q=customers&amp;svnum=10&amp;hl=iw&amp;lr=&amp;ie=UTF-8" TargetMode="External"/><Relationship Id="rId16" Type="http://schemas.openxmlformats.org/officeDocument/2006/relationships/image" Target="../media/image35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ittrader.com/images/salesman.jpg" TargetMode="External"/><Relationship Id="rId11" Type="http://schemas.openxmlformats.org/officeDocument/2006/relationships/image" Target="../media/image32.jpeg"/><Relationship Id="rId24" Type="http://schemas.openxmlformats.org/officeDocument/2006/relationships/image" Target="../media/image39.jpeg"/><Relationship Id="rId5" Type="http://schemas.openxmlformats.org/officeDocument/2006/relationships/image" Target="../media/image29.jpeg"/><Relationship Id="rId15" Type="http://schemas.openxmlformats.org/officeDocument/2006/relationships/hyperlink" Target="http://images.google.co.il/imgres?imgurl=www.jackinthebox.com/images/investors/analysts.jpg&amp;imgrefurl=http://www.jackinthebox.com/investors/analystcontacts.php&amp;h=197&amp;w=282&amp;prev=/images?q=analysts&amp;svnum=10&amp;hl=iw&amp;lr=&amp;ie=UTF-8&amp;oe=UTF-8&amp;s" TargetMode="External"/><Relationship Id="rId23" Type="http://schemas.openxmlformats.org/officeDocument/2006/relationships/hyperlink" Target="http://images.google.co.il/imgres?imgurl=www.eih.uh.edu/air/tfors/industry.jpg&amp;imgrefurl=http://www.eih.uh.edu/air/tfors/&amp;h=243&amp;w=360&amp;prev=/images?q=industry&amp;svnum=10&amp;hl=iw&amp;lr=&amp;ie=UTF-8&amp;oe=UTF-8&amp;sa=G" TargetMode="External"/><Relationship Id="rId10" Type="http://schemas.openxmlformats.org/officeDocument/2006/relationships/hyperlink" Target="http://images.google.co.il/imgres?imgurl=www.geocities.com/tcartz/consumers.jpg&amp;imgrefurl=http://www.geocities.com/tcartz/walk05.html&amp;h=467&amp;w=700&amp;prev=/images?q=consumers&amp;svnum=10&amp;hl=iw&amp;lr=&amp;ie=UTF-8&amp;oe=UTF-8&amp;sa=G" TargetMode="External"/><Relationship Id="rId19" Type="http://schemas.openxmlformats.org/officeDocument/2006/relationships/hyperlink" Target="http://images.google.co.il/imgres?imgurl=www.novell.com/industries/government/img/government.gif&amp;imgrefurl=http://www.novell.com/industries/government/&amp;h=170&amp;w=174&amp;prev=/images?q=GOVERNMENT&amp;svnum=10&amp;hl=iw&amp;lr=&amp;ie=UTF-8&amp;oe=UTF-8&amp;sa=G" TargetMode="External"/><Relationship Id="rId4" Type="http://schemas.openxmlformats.org/officeDocument/2006/relationships/hyperlink" Target="http://images.google.co.il/imgres?imgurl=www.shawnshaw.com/images/Workers.jpg&amp;imgrefurl=http://www.shawnshaw.com/WC/WC.cfm&amp;h=236&amp;w=144&amp;prev=/images?q=workers&amp;start=120&amp;svnum=10&amp;hl=iw&amp;lr=&amp;ie=UTF-8&amp;oe=UTF-8&amp;sa=N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4.jpeg"/><Relationship Id="rId22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135" y="1078302"/>
            <a:ext cx="4971095" cy="5137808"/>
          </a:xfrm>
          <a:prstGeom prst="rect">
            <a:avLst/>
          </a:prstGeom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0832" y="212898"/>
            <a:ext cx="7934393" cy="508959"/>
          </a:xfrm>
        </p:spPr>
        <p:txBody>
          <a:bodyPr>
            <a:normAutofit/>
          </a:bodyPr>
          <a:lstStyle/>
          <a:p>
            <a:r>
              <a:rPr lang="he-IL" sz="2700" dirty="0">
                <a:cs typeface="BN Karamel" pitchFamily="2" charset="-79"/>
              </a:rPr>
              <a:t>אתיקה ובינה מלאכותית – דגשים ואתגרים</a:t>
            </a:r>
            <a:endParaRPr lang="en-US" sz="2700" dirty="0">
              <a:cs typeface="BN Karamel" pitchFamily="2" charset="-79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81541" y="2794958"/>
            <a:ext cx="4836487" cy="2682187"/>
          </a:xfrm>
        </p:spPr>
        <p:txBody>
          <a:bodyPr>
            <a:normAutofit/>
          </a:bodyPr>
          <a:lstStyle/>
          <a:p>
            <a:pPr algn="r"/>
            <a:endParaRPr lang="he-IL" sz="2600" b="1" dirty="0">
              <a:cs typeface="BN Karamel" pitchFamily="2" charset="-79"/>
            </a:endParaRPr>
          </a:p>
          <a:p>
            <a:r>
              <a:rPr lang="he-IL" sz="2600" b="1" dirty="0">
                <a:cs typeface="BN Karamel" pitchFamily="2" charset="-79"/>
              </a:rPr>
              <a:t>ניר זיכלינסקי</a:t>
            </a:r>
          </a:p>
          <a:p>
            <a:r>
              <a:rPr lang="he-IL" sz="3200" b="1" dirty="0">
                <a:cs typeface="BN Karamel" pitchFamily="2" charset="-79"/>
              </a:rPr>
              <a:t>איגוד הדירקטורים בישראל</a:t>
            </a:r>
          </a:p>
          <a:p>
            <a:r>
              <a:rPr lang="en-US" sz="2600" b="1" dirty="0">
                <a:cs typeface="BN Karamel" pitchFamily="2" charset="-79"/>
              </a:rPr>
              <a:t>SRI GLOBAL GROUP</a:t>
            </a:r>
          </a:p>
          <a:p>
            <a:r>
              <a:rPr lang="he-IL" dirty="0"/>
              <a:t>(</a:t>
            </a:r>
            <a:r>
              <a:rPr lang="en-US" dirty="0"/>
              <a:t>(SRI-Social Responsible Investment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428494" y="1482312"/>
            <a:ext cx="7934393" cy="1880592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00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400" dirty="0" err="1">
                <a:cs typeface="BN Karamel" pitchFamily="2" charset="-79"/>
              </a:rPr>
              <a:t>קיימות,עסקים</a:t>
            </a:r>
            <a:r>
              <a:rPr lang="he-IL" sz="4400" dirty="0">
                <a:cs typeface="BN Karamel" pitchFamily="2" charset="-79"/>
              </a:rPr>
              <a:t> חברתיים ומה שביניהם לדירקטורים/</a:t>
            </a:r>
            <a:r>
              <a:rPr lang="he-IL" sz="4400" dirty="0" err="1">
                <a:cs typeface="BN Karamel" pitchFamily="2" charset="-79"/>
              </a:rPr>
              <a:t>יות</a:t>
            </a:r>
            <a:r>
              <a:rPr lang="he-IL" sz="4400" dirty="0">
                <a:cs typeface="BN Karamel" pitchFamily="2" charset="-79"/>
              </a:rPr>
              <a:t> ודירקטוריונים</a:t>
            </a:r>
            <a:br>
              <a:rPr lang="he-IL" sz="4400" dirty="0">
                <a:cs typeface="BN Karamel" pitchFamily="2" charset="-79"/>
              </a:rPr>
            </a:br>
            <a:br>
              <a:rPr lang="he-IL" sz="4400" dirty="0">
                <a:cs typeface="BN Karamel" pitchFamily="2" charset="-79"/>
              </a:rPr>
            </a:br>
            <a:endParaRPr lang="en-US" sz="2700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36948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56040" y="304800"/>
            <a:ext cx="3410670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לחברה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קבלני משנה באסיה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351584" y="332656"/>
            <a:ext cx="341067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לחברה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קבלני משנה באסיה</a:t>
            </a:r>
          </a:p>
        </p:txBody>
      </p:sp>
      <p:pic>
        <p:nvPicPr>
          <p:cNvPr id="5" name="Picture 4" descr="taiw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1844825"/>
            <a:ext cx="4211638" cy="4128557"/>
          </a:xfrm>
          <a:prstGeom prst="rect">
            <a:avLst/>
          </a:prstGeom>
          <a:noFill/>
        </p:spPr>
      </p:pic>
      <p:pic>
        <p:nvPicPr>
          <p:cNvPr id="6" name="Picture 5" descr="1812-100x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463" y="1869371"/>
            <a:ext cx="413385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7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936" y="1795326"/>
            <a:ext cx="1830695" cy="168957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44072" y="304800"/>
            <a:ext cx="3122639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לחברה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יש קוד אתי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567609" y="332656"/>
            <a:ext cx="312263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לחברה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יש "קוד אתי"</a:t>
            </a:r>
          </a:p>
        </p:txBody>
      </p:sp>
      <p:pic>
        <p:nvPicPr>
          <p:cNvPr id="6" name="Picture 5" descr="Code_Of_Conduct_2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7156" y="1497215"/>
            <a:ext cx="3038475" cy="4329559"/>
          </a:xfrm>
          <a:prstGeom prst="rect">
            <a:avLst/>
          </a:prstGeom>
          <a:noFill/>
        </p:spPr>
      </p:pic>
      <p:sp>
        <p:nvSpPr>
          <p:cNvPr id="8" name="AutoShape 10" descr="Image result for â«×××× ××× ×©××××â¬â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482" y="3484905"/>
            <a:ext cx="2527948" cy="22078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21" y="1524000"/>
            <a:ext cx="2175752" cy="213799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635" y="3937596"/>
            <a:ext cx="1442829" cy="16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44072" y="304800"/>
            <a:ext cx="3122639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בחברה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סוגרים עסקאות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351585" y="332656"/>
            <a:ext cx="312263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בחברה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סוגרים עסקאות</a:t>
            </a:r>
          </a:p>
        </p:txBody>
      </p:sp>
      <p:pic>
        <p:nvPicPr>
          <p:cNvPr id="5" name="Picture 4" descr="bri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6" y="1793401"/>
            <a:ext cx="3629025" cy="3744813"/>
          </a:xfrm>
          <a:prstGeom prst="rect">
            <a:avLst/>
          </a:prstGeom>
          <a:noFill/>
        </p:spPr>
      </p:pic>
      <p:pic>
        <p:nvPicPr>
          <p:cNvPr id="6" name="Picture 5" descr="HandSh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1" y="1979047"/>
            <a:ext cx="3959225" cy="2451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4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44073" y="304800"/>
            <a:ext cx="3122638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בחברה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שקיפות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351584" y="332656"/>
            <a:ext cx="312263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בחברה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"שקיפות"</a:t>
            </a:r>
          </a:p>
        </p:txBody>
      </p:sp>
      <p:pic>
        <p:nvPicPr>
          <p:cNvPr id="5" name="Picture 4" descr="7451770_fefd582d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1" y="1737346"/>
            <a:ext cx="3744913" cy="4176465"/>
          </a:xfrm>
          <a:prstGeom prst="rect">
            <a:avLst/>
          </a:prstGeom>
          <a:noFill/>
        </p:spPr>
      </p:pic>
      <p:pic>
        <p:nvPicPr>
          <p:cNvPr id="6" name="Picture 5" descr="dirty-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8" y="1701130"/>
            <a:ext cx="3924622" cy="424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11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72064" y="304800"/>
            <a:ext cx="3194647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מגוון תעסוקתי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423593" y="332656"/>
            <a:ext cx="319464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מגוון תעסוקתי</a:t>
            </a:r>
          </a:p>
        </p:txBody>
      </p:sp>
      <p:pic>
        <p:nvPicPr>
          <p:cNvPr id="5" name="Picture 4" descr="894_Diver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952626"/>
            <a:ext cx="4068639" cy="3924647"/>
          </a:xfrm>
          <a:prstGeom prst="rect">
            <a:avLst/>
          </a:prstGeom>
          <a:noFill/>
        </p:spPr>
      </p:pic>
      <p:pic>
        <p:nvPicPr>
          <p:cNvPr id="6" name="Picture 5" descr="0317_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988840"/>
            <a:ext cx="3702050" cy="38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8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00056" y="304800"/>
            <a:ext cx="3266655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תשלום לספקים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72064" y="1752600"/>
            <a:ext cx="3194647" cy="4229100"/>
          </a:xfrm>
        </p:spPr>
        <p:txBody>
          <a:bodyPr/>
          <a:lstStyle/>
          <a:p>
            <a:pPr>
              <a:buNone/>
            </a:pPr>
            <a:r>
              <a:rPr lang="he-IL" sz="4000" dirty="0">
                <a:cs typeface="BN Karamel" pitchFamily="2" charset="-79"/>
              </a:rPr>
              <a:t>שוטף + 60</a:t>
            </a:r>
          </a:p>
          <a:p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414967" y="247291"/>
            <a:ext cx="3266655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תשלום לספקים</a:t>
            </a: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351585" y="1745412"/>
            <a:ext cx="3194647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indent="-347472">
              <a:spcBef>
                <a:spcPts val="1800"/>
              </a:spcBef>
            </a:pPr>
            <a:r>
              <a:rPr lang="he-IL" sz="4000" dirty="0">
                <a:cs typeface="BN Karamel" pitchFamily="2" charset="-79"/>
              </a:rPr>
              <a:t>שוטף + 960</a:t>
            </a:r>
          </a:p>
          <a:p>
            <a:pPr marL="347472" indent="-347472">
              <a:spcBef>
                <a:spcPts val="1800"/>
              </a:spcBef>
            </a:pPr>
            <a:r>
              <a:rPr lang="he-IL" sz="4000" dirty="0">
                <a:cs typeface="BN Karamel" pitchFamily="2" charset="-79"/>
              </a:rPr>
              <a:t>שוטף + מתי שייצא לי</a:t>
            </a:r>
          </a:p>
          <a:p>
            <a:pPr marL="347472" indent="-347472">
              <a:spcBef>
                <a:spcPts val="1800"/>
              </a:spcBef>
            </a:pPr>
            <a:r>
              <a:rPr lang="he-IL" sz="4000" dirty="0">
                <a:cs typeface="BN Karamel" pitchFamily="2" charset="-79"/>
              </a:rPr>
              <a:t>הצ'ק בדואר</a:t>
            </a:r>
            <a:endParaRPr lang="en-US" sz="4000" dirty="0">
              <a:cs typeface="BN Karamel" pitchFamily="2" charset="-79"/>
            </a:endParaRPr>
          </a:p>
          <a:p>
            <a:pPr marL="347472" indent="-347472">
              <a:spcBef>
                <a:spcPts val="1800"/>
              </a:spcBef>
              <a:defRPr/>
            </a:pPr>
            <a:endParaRPr lang="he-IL" sz="2400" dirty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79209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16080" y="304800"/>
            <a:ext cx="3050631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טיפול בפסולת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423593" y="332656"/>
            <a:ext cx="305063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טיפול בפסולת</a:t>
            </a:r>
          </a:p>
        </p:txBody>
      </p:sp>
      <p:pic>
        <p:nvPicPr>
          <p:cNvPr id="5" name="Picture 4" descr="9912%2520Kitwe%2520solid%2520waste%2520probl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338" y="1626532"/>
            <a:ext cx="3567112" cy="3960440"/>
          </a:xfrm>
          <a:prstGeom prst="rect">
            <a:avLst/>
          </a:prstGeom>
          <a:noFill/>
        </p:spPr>
      </p:pic>
      <p:pic>
        <p:nvPicPr>
          <p:cNvPr id="6" name="Picture 5" descr="Waste%2520Mechanics%2520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166" y="1661046"/>
            <a:ext cx="4611315" cy="3930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32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28048" y="304800"/>
            <a:ext cx="3338662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בחברה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יש תקרת זכוכית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351584" y="332656"/>
            <a:ext cx="333866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בחברה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יש תקרת זכוכית</a:t>
            </a:r>
          </a:p>
        </p:txBody>
      </p:sp>
      <p:pic>
        <p:nvPicPr>
          <p:cNvPr id="5" name="Picture 4" descr="2004-07-30%20Glass%20ceiling%20middle%20class%202262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804690"/>
            <a:ext cx="3957836" cy="4140224"/>
          </a:xfrm>
          <a:prstGeom prst="rect">
            <a:avLst/>
          </a:prstGeom>
          <a:noFill/>
        </p:spPr>
      </p:pic>
      <p:pic>
        <p:nvPicPr>
          <p:cNvPr id="6" name="Picture 5" descr="install_board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4" y="1780074"/>
            <a:ext cx="3600201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2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260648"/>
            <a:ext cx="7543802" cy="831304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cs typeface="BN Karamel" pitchFamily="2" charset="-79"/>
              </a:rPr>
              <a:t>קיימות/אחריות חברתית וסביבתית – מהי?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686800" y="2487960"/>
            <a:ext cx="1600200" cy="21336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e-IL" sz="2400" b="1" dirty="0">
                <a:cs typeface="BN Karamel" pitchFamily="2" charset="-79"/>
              </a:rPr>
              <a:t>קבלת </a:t>
            </a:r>
          </a:p>
          <a:p>
            <a:pPr algn="ctr" eaLnBrk="1" hangingPunct="1"/>
            <a:r>
              <a:rPr lang="he-IL" sz="2400" b="1" dirty="0">
                <a:cs typeface="BN Karamel" pitchFamily="2" charset="-79"/>
              </a:rPr>
              <a:t>החלטה ,</a:t>
            </a:r>
          </a:p>
          <a:p>
            <a:pPr algn="ctr" eaLnBrk="1" hangingPunct="1"/>
            <a:r>
              <a:rPr lang="he-IL" sz="2400" b="1" dirty="0">
                <a:cs typeface="BN Karamel" pitchFamily="2" charset="-79"/>
              </a:rPr>
              <a:t> בניית </a:t>
            </a:r>
          </a:p>
          <a:p>
            <a:pPr algn="ctr" eaLnBrk="1" hangingPunct="1"/>
            <a:r>
              <a:rPr lang="he-IL" sz="2400" b="1" dirty="0">
                <a:cs typeface="BN Karamel" pitchFamily="2" charset="-79"/>
              </a:rPr>
              <a:t>אסטרטגיה </a:t>
            </a:r>
          </a:p>
          <a:p>
            <a:pPr algn="ctr" eaLnBrk="1" hangingPunct="1"/>
            <a:r>
              <a:rPr lang="he-IL" sz="2400" b="1" dirty="0">
                <a:cs typeface="BN Karamel" pitchFamily="2" charset="-79"/>
              </a:rPr>
              <a:t>וביצוע</a:t>
            </a:r>
            <a:endParaRPr lang="en-US" sz="2400" b="1" dirty="0">
              <a:cs typeface="BN Karamel" pitchFamily="2" charset="-79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2487960"/>
            <a:ext cx="1600200" cy="21336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e-IL" sz="2400" b="1" dirty="0">
                <a:cs typeface="BN Karamel" pitchFamily="2" charset="-79"/>
              </a:rPr>
              <a:t>יוזמה עסקית </a:t>
            </a:r>
          </a:p>
          <a:p>
            <a:pPr algn="ctr" eaLnBrk="1" hangingPunct="1"/>
            <a:r>
              <a:rPr lang="he-IL" sz="2400" b="1" dirty="0">
                <a:cs typeface="BN Karamel" pitchFamily="2" charset="-79"/>
              </a:rPr>
              <a:t>(הקמת מפעל)</a:t>
            </a:r>
            <a:endParaRPr lang="en-US" sz="2400" b="1" dirty="0">
              <a:cs typeface="BN Karamel" pitchFamily="2" charset="-79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352800" y="3326160"/>
            <a:ext cx="5334000" cy="609600"/>
          </a:xfrm>
          <a:prstGeom prst="rightArrow">
            <a:avLst>
              <a:gd name="adj1" fmla="val 50000"/>
              <a:gd name="adj2" fmla="val 218750"/>
            </a:avLst>
          </a:prstGeom>
          <a:gradFill rotWithShape="0">
            <a:gsLst>
              <a:gs pos="0">
                <a:srgbClr val="CCFFFF"/>
              </a:gs>
              <a:gs pos="100000">
                <a:srgbClr val="5E767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52800" y="1734261"/>
            <a:ext cx="2057400" cy="1728192"/>
            <a:chOff x="1152" y="816"/>
            <a:chExt cx="1296" cy="1392"/>
          </a:xfrm>
          <a:noFill/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152" y="816"/>
              <a:ext cx="1296" cy="720"/>
            </a:xfrm>
            <a:prstGeom prst="ellipse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e-IL" sz="2400" b="1" dirty="0">
                  <a:cs typeface="BN Karamel" pitchFamily="2" charset="-79"/>
                </a:rPr>
                <a:t>שיקולים כלכליים</a:t>
              </a:r>
              <a:endParaRPr lang="en-US" sz="2400" b="1" dirty="0">
                <a:cs typeface="BN Karamel" pitchFamily="2" charset="-79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28" y="1536"/>
              <a:ext cx="48" cy="672"/>
            </a:xfrm>
            <a:prstGeom prst="rect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638800" y="1734261"/>
            <a:ext cx="2209800" cy="1728192"/>
            <a:chOff x="2592" y="816"/>
            <a:chExt cx="1392" cy="1392"/>
          </a:xfrm>
          <a:noFill/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2592" y="816"/>
              <a:ext cx="1392" cy="672"/>
            </a:xfrm>
            <a:prstGeom prst="ellipse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e-IL" sz="2400" b="1" dirty="0">
                  <a:cs typeface="BN Karamel" pitchFamily="2" charset="-79"/>
                </a:rPr>
                <a:t>שיקולים חברתיים</a:t>
              </a:r>
              <a:endParaRPr lang="en-US" sz="2400" b="1" dirty="0">
                <a:cs typeface="BN Karamel" pitchFamily="2" charset="-79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264" y="1488"/>
              <a:ext cx="48" cy="720"/>
            </a:xfrm>
            <a:prstGeom prst="rect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276600" y="3789040"/>
            <a:ext cx="2514600" cy="1728192"/>
            <a:chOff x="1104" y="2400"/>
            <a:chExt cx="1584" cy="1296"/>
          </a:xfrm>
          <a:noFill/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04" y="2880"/>
              <a:ext cx="1584" cy="816"/>
            </a:xfrm>
            <a:prstGeom prst="ellipse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e-IL" sz="2400" b="1" dirty="0">
                  <a:cs typeface="BN Karamel" pitchFamily="2" charset="-79"/>
                </a:rPr>
                <a:t>ציפיות מחזיקי העניין</a:t>
              </a:r>
              <a:endParaRPr lang="en-US" sz="2400" b="1" dirty="0">
                <a:cs typeface="BN Karamel" pitchFamily="2" charset="-79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68" y="2400"/>
              <a:ext cx="48" cy="480"/>
            </a:xfrm>
            <a:prstGeom prst="rect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867400" y="3789040"/>
            <a:ext cx="2362200" cy="1728192"/>
            <a:chOff x="2736" y="2400"/>
            <a:chExt cx="1488" cy="1296"/>
          </a:xfrm>
          <a:noFill/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736" y="2880"/>
              <a:ext cx="1488" cy="816"/>
            </a:xfrm>
            <a:prstGeom prst="ellipse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he-IL" sz="2400" b="1" dirty="0">
                  <a:cs typeface="BN Karamel" pitchFamily="2" charset="-79"/>
                </a:rPr>
                <a:t>שיקולים סביבתיים</a:t>
              </a:r>
              <a:endParaRPr lang="en-US" sz="2400" b="1" dirty="0">
                <a:cs typeface="BN Karamel" pitchFamily="2" charset="-79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504" y="2400"/>
              <a:ext cx="48" cy="480"/>
            </a:xfrm>
            <a:prstGeom prst="rect">
              <a:avLst/>
            </a:prstGeom>
            <a:grpFill/>
            <a:ln w="222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47850" y="5661248"/>
            <a:ext cx="7880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e-IL" sz="2400" b="1" dirty="0">
                <a:cs typeface="BN Karamel" pitchFamily="2" charset="-79"/>
              </a:rPr>
              <a:t>...במסגרת דיאלוג עם מחזיקי העניין</a:t>
            </a:r>
            <a:endParaRPr lang="en-US" sz="2400" b="1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79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476672"/>
            <a:ext cx="7543802" cy="687288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cs typeface="BN Karamel" pitchFamily="2" charset="-79"/>
              </a:rPr>
              <a:t>אחריות חברתית בעסקים – מהי?</a:t>
            </a:r>
            <a:endParaRPr lang="he-IL" sz="2400" dirty="0">
              <a:latin typeface="+mn-lt"/>
              <a:ea typeface="+mn-ea"/>
              <a:cs typeface="BN Karamel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>
                <a:cs typeface="BN Karamel" pitchFamily="2" charset="-79"/>
              </a:rPr>
              <a:t>המושג אחריות חברתית בעסקים מתייחס לאחריות החלה על עסק, מרגע קבלת ההחלטה העסקית ועד לביצועה. </a:t>
            </a:r>
          </a:p>
          <a:p>
            <a:r>
              <a:rPr lang="he-IL" dirty="0">
                <a:cs typeface="BN Karamel" pitchFamily="2" charset="-79"/>
              </a:rPr>
              <a:t>גיבוש מדיניות של אחריות חברתית, מצריך אינטגרציה של שיקולים חברתיים, סביבתיים וכלכליים, על מנת שההחלטות העסקיות תהיינה מאוזנות גם בטווח הארוך. </a:t>
            </a:r>
          </a:p>
          <a:p>
            <a:r>
              <a:rPr lang="he-IL" dirty="0">
                <a:cs typeface="BN Karamel" pitchFamily="2" charset="-79"/>
              </a:rPr>
              <a:t>יישום אסטרטגיה שכזו דורש דיאלוג פתוח ושותפות מועילה עם מחזיקי העניין. </a:t>
            </a:r>
          </a:p>
          <a:p>
            <a:r>
              <a:rPr lang="he-IL" dirty="0">
                <a:cs typeface="BN Karamel" pitchFamily="2" charset="-79"/>
              </a:rPr>
              <a:t>משמעות המושג היא שעסק צריך לענות על מכלול הציפיות האתיות , המשפטיות, השיווקיות והציבוריות שיש לחברה (</a:t>
            </a:r>
            <a:r>
              <a:rPr lang="en-US" dirty="0">
                <a:cs typeface="BN Karamel" pitchFamily="2" charset="-79"/>
              </a:rPr>
              <a:t>society</a:t>
            </a:r>
            <a:r>
              <a:rPr lang="he-IL" dirty="0">
                <a:cs typeface="BN Karamel" pitchFamily="2" charset="-79"/>
              </a:rPr>
              <a:t>) ממנו (ציפיות מחזיקי העניין).</a:t>
            </a:r>
          </a:p>
          <a:p>
            <a:endParaRPr lang="he-IL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99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260648"/>
            <a:ext cx="7543802" cy="831304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נושאים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268760"/>
            <a:ext cx="7543800" cy="4229100"/>
          </a:xfrm>
        </p:spPr>
        <p:txBody>
          <a:bodyPr/>
          <a:lstStyle/>
          <a:p>
            <a:r>
              <a:rPr lang="he-IL" dirty="0">
                <a:cs typeface="BN Karamel" pitchFamily="2" charset="-79"/>
              </a:rPr>
              <a:t>קיימות/אחריות חברתית</a:t>
            </a:r>
          </a:p>
          <a:p>
            <a:r>
              <a:rPr lang="he-IL" dirty="0">
                <a:cs typeface="BN Karamel" pitchFamily="2" charset="-79"/>
              </a:rPr>
              <a:t>עסקים חברתיים</a:t>
            </a:r>
          </a:p>
          <a:p>
            <a:r>
              <a:rPr lang="he-IL" dirty="0">
                <a:cs typeface="BN Karamel" pitchFamily="2" charset="-79"/>
              </a:rPr>
              <a:t>השלכות על דירקטורים/</a:t>
            </a:r>
            <a:r>
              <a:rPr lang="he-IL" dirty="0" err="1">
                <a:cs typeface="BN Karamel" pitchFamily="2" charset="-79"/>
              </a:rPr>
              <a:t>יות</a:t>
            </a:r>
            <a:r>
              <a:rPr lang="he-IL" dirty="0">
                <a:cs typeface="BN Karamel" pitchFamily="2" charset="-79"/>
              </a:rPr>
              <a:t> ודירקטוריונים</a:t>
            </a:r>
          </a:p>
          <a:p>
            <a:pPr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04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332656"/>
            <a:ext cx="7543802" cy="759296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מי הם מחזיקי העניין של פירמה?</a:t>
            </a:r>
          </a:p>
        </p:txBody>
      </p:sp>
      <p:pic>
        <p:nvPicPr>
          <p:cNvPr id="4" name="Picture 4" descr="custom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47320" y="1412776"/>
            <a:ext cx="1540768" cy="1635224"/>
          </a:xfrm>
          <a:prstGeom prst="rect">
            <a:avLst/>
          </a:prstGeom>
        </p:spPr>
      </p:pic>
      <p:pic>
        <p:nvPicPr>
          <p:cNvPr id="5" name="Picture 5" descr="Work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7520" y="1412776"/>
            <a:ext cx="1540768" cy="16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alesma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7196" y="4662940"/>
            <a:ext cx="1337728" cy="12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onsum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37793" y="4581128"/>
            <a:ext cx="1478688" cy="1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onsumer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76120" y="4581128"/>
            <a:ext cx="1512168" cy="1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environmen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31704" y="4642582"/>
            <a:ext cx="1656184" cy="1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about_u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869525" y="1412776"/>
            <a:ext cx="1476569" cy="16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analysts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3913" y="4581128"/>
            <a:ext cx="1584176" cy="1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omogiReke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0714" y="1412776"/>
            <a:ext cx="1604967" cy="16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government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904312" y="3068960"/>
            <a:ext cx="1512168" cy="1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2743201" y="6218238"/>
            <a:ext cx="71675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 b="1">
              <a:solidFill>
                <a:schemeClr val="bg1"/>
              </a:solidFill>
              <a:latin typeface="Arial" pitchFamily="34" charset="0"/>
              <a:cs typeface="David" pitchFamily="34" charset="-79"/>
            </a:endParaRPr>
          </a:p>
        </p:txBody>
      </p:sp>
      <p:pic>
        <p:nvPicPr>
          <p:cNvPr id="15" name="Picture 15" descr="children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31504" y="3068960"/>
            <a:ext cx="1584176" cy="15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industry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418724" y="1412776"/>
            <a:ext cx="1669165" cy="16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4799856" y="3212976"/>
            <a:ext cx="2664296" cy="122413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he-IL" sz="3600" b="1" dirty="0">
                <a:solidFill>
                  <a:schemeClr val="folHlink"/>
                </a:solidFill>
                <a:cs typeface="David" pitchFamily="34" charset="-79"/>
              </a:rPr>
              <a:t>  </a:t>
            </a:r>
            <a:r>
              <a:rPr lang="he-IL" dirty="0">
                <a:cs typeface="BN Karamel" pitchFamily="2" charset="-79"/>
              </a:rPr>
              <a:t>מחזיקי עניין</a:t>
            </a:r>
          </a:p>
          <a:p>
            <a:pPr algn="ctr" eaLnBrk="1" hangingPunct="1">
              <a:buFontTx/>
              <a:buNone/>
            </a:pPr>
            <a:r>
              <a:rPr lang="he-IL" dirty="0">
                <a:cs typeface="BN Karamel" pitchFamily="2" charset="-79"/>
              </a:rPr>
              <a:t> (</a:t>
            </a:r>
            <a:r>
              <a:rPr lang="en-US" dirty="0">
                <a:cs typeface="BN Karamel" pitchFamily="2" charset="-79"/>
              </a:rPr>
              <a:t>Stakeholders</a:t>
            </a:r>
            <a:r>
              <a:rPr lang="he-IL" dirty="0">
                <a:cs typeface="BN Karamel" pitchFamily="2" charset="-79"/>
              </a:rPr>
              <a:t>)</a:t>
            </a:r>
            <a:endParaRPr lang="en-US" dirty="0">
              <a:cs typeface="BN Karamel" pitchFamily="2" charset="-79"/>
            </a:endParaRPr>
          </a:p>
        </p:txBody>
      </p:sp>
      <p:grpSp>
        <p:nvGrpSpPr>
          <p:cNvPr id="3" name="קבוצה 66"/>
          <p:cNvGrpSpPr/>
          <p:nvPr/>
        </p:nvGrpSpPr>
        <p:grpSpPr>
          <a:xfrm>
            <a:off x="3287688" y="2996952"/>
            <a:ext cx="5544616" cy="1656184"/>
            <a:chOff x="1763688" y="2996952"/>
            <a:chExt cx="5544616" cy="1656184"/>
          </a:xfrm>
        </p:grpSpPr>
        <p:cxnSp>
          <p:nvCxnSpPr>
            <p:cNvPr id="19" name="מחבר חץ ישר 18"/>
            <p:cNvCxnSpPr/>
            <p:nvPr/>
          </p:nvCxnSpPr>
          <p:spPr>
            <a:xfrm flipV="1">
              <a:off x="4644008" y="3068960"/>
              <a:ext cx="0" cy="288032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קבוצה 64"/>
            <p:cNvGrpSpPr/>
            <p:nvPr/>
          </p:nvGrpSpPr>
          <p:grpSpPr>
            <a:xfrm>
              <a:off x="1763688" y="3068960"/>
              <a:ext cx="1656184" cy="1584176"/>
              <a:chOff x="1763688" y="3068960"/>
              <a:chExt cx="1656184" cy="1584176"/>
            </a:xfrm>
          </p:grpSpPr>
          <p:cxnSp>
            <p:nvCxnSpPr>
              <p:cNvPr id="20" name="מחבר חץ ישר 19"/>
              <p:cNvCxnSpPr/>
              <p:nvPr/>
            </p:nvCxnSpPr>
            <p:spPr>
              <a:xfrm flipH="1" flipV="1">
                <a:off x="2915816" y="3068960"/>
                <a:ext cx="504056" cy="504056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חץ ישר 20"/>
              <p:cNvCxnSpPr/>
              <p:nvPr/>
            </p:nvCxnSpPr>
            <p:spPr>
              <a:xfrm flipH="1" flipV="1">
                <a:off x="1763688" y="3068960"/>
                <a:ext cx="1656184" cy="648072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מחבר חץ ישר 26"/>
              <p:cNvCxnSpPr/>
              <p:nvPr/>
            </p:nvCxnSpPr>
            <p:spPr>
              <a:xfrm flipH="1">
                <a:off x="1763688" y="3861048"/>
                <a:ext cx="1656184" cy="792088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מחבר חץ ישר 29"/>
              <p:cNvCxnSpPr/>
              <p:nvPr/>
            </p:nvCxnSpPr>
            <p:spPr>
              <a:xfrm flipH="1">
                <a:off x="1763688" y="3789040"/>
                <a:ext cx="1656184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חץ ישר 35"/>
              <p:cNvCxnSpPr/>
              <p:nvPr/>
            </p:nvCxnSpPr>
            <p:spPr>
              <a:xfrm flipH="1">
                <a:off x="2915816" y="4005064"/>
                <a:ext cx="504056" cy="576064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קבוצה 65"/>
            <p:cNvGrpSpPr/>
            <p:nvPr/>
          </p:nvGrpSpPr>
          <p:grpSpPr>
            <a:xfrm>
              <a:off x="5652120" y="2996952"/>
              <a:ext cx="1656184" cy="1584176"/>
              <a:chOff x="5652120" y="2996952"/>
              <a:chExt cx="1656184" cy="1584176"/>
            </a:xfrm>
          </p:grpSpPr>
          <p:cxnSp>
            <p:nvCxnSpPr>
              <p:cNvPr id="52" name="מחבר חץ ישר 51"/>
              <p:cNvCxnSpPr/>
              <p:nvPr/>
            </p:nvCxnSpPr>
            <p:spPr>
              <a:xfrm rot="10800000" flipH="1" flipV="1">
                <a:off x="5652120" y="4077072"/>
                <a:ext cx="504056" cy="504056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מחבר חץ ישר 52"/>
              <p:cNvCxnSpPr/>
              <p:nvPr/>
            </p:nvCxnSpPr>
            <p:spPr>
              <a:xfrm rot="10800000" flipH="1" flipV="1">
                <a:off x="5652120" y="3933056"/>
                <a:ext cx="1656184" cy="648072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מחבר חץ ישר 53"/>
              <p:cNvCxnSpPr/>
              <p:nvPr/>
            </p:nvCxnSpPr>
            <p:spPr>
              <a:xfrm rot="10800000" flipH="1">
                <a:off x="5652120" y="2996952"/>
                <a:ext cx="1656184" cy="792088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מחבר חץ ישר 54"/>
              <p:cNvCxnSpPr/>
              <p:nvPr/>
            </p:nvCxnSpPr>
            <p:spPr>
              <a:xfrm rot="10800000" flipH="1">
                <a:off x="5652120" y="3861048"/>
                <a:ext cx="1656184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מחבר חץ ישר 55"/>
              <p:cNvCxnSpPr/>
              <p:nvPr/>
            </p:nvCxnSpPr>
            <p:spPr>
              <a:xfrm rot="10800000" flipH="1">
                <a:off x="5652120" y="3068960"/>
                <a:ext cx="504056" cy="576064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מחבר חץ ישר 57"/>
            <p:cNvCxnSpPr>
              <a:endCxn id="11" idx="0"/>
            </p:cNvCxnSpPr>
            <p:nvPr/>
          </p:nvCxnSpPr>
          <p:spPr>
            <a:xfrm>
              <a:off x="4572000" y="4293096"/>
              <a:ext cx="1" cy="288032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70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2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2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2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2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92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2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92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92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332656"/>
            <a:ext cx="7543802" cy="831304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מי הם מחזיקי העניין של פירמה?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556792"/>
            <a:ext cx="7543800" cy="42291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he-IL" dirty="0">
                <a:cs typeface="BN Karamel" pitchFamily="2" charset="-79"/>
              </a:rPr>
              <a:t>מחזיקי העניין הם אלו שהפירמה באה איתם במגע, שיש להם עניין בפירמה, המושפעים מפעילותה או המשפיעים עליה. </a:t>
            </a:r>
          </a:p>
          <a:p>
            <a:pPr>
              <a:lnSpc>
                <a:spcPct val="110000"/>
              </a:lnSpc>
            </a:pPr>
            <a:endParaRPr lang="he-IL" dirty="0">
              <a:cs typeface="BN Karamel" pitchFamily="2" charset="-79"/>
            </a:endParaRPr>
          </a:p>
          <a:p>
            <a:pPr>
              <a:lnSpc>
                <a:spcPct val="110000"/>
              </a:lnSpc>
            </a:pPr>
            <a:r>
              <a:rPr lang="he-IL" dirty="0">
                <a:cs typeface="BN Karamel" pitchFamily="2" charset="-79"/>
              </a:rPr>
              <a:t>ניתן לחלק את מחזיקי העניין לפנימיים כדוגמת עובדים ובעלי מניות, ולחיצוניים כדוגמת לקוחות, ספקים, משווקים ומפיצים, רשויות ונציגי ממשל, קבוצות לחץ, הקהילה הסובבת את הפירמה, הסביבה (</a:t>
            </a:r>
            <a:r>
              <a:rPr lang="en-US" dirty="0">
                <a:cs typeface="BN Karamel" pitchFamily="2" charset="-79"/>
              </a:rPr>
              <a:t>environment</a:t>
            </a:r>
            <a:r>
              <a:rPr lang="he-IL" dirty="0">
                <a:cs typeface="BN Karamel" pitchFamily="2" charset="-79"/>
              </a:rPr>
              <a:t>) והדורות הבאים.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75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332656"/>
            <a:ext cx="7543802" cy="831304"/>
          </a:xfrm>
        </p:spPr>
        <p:txBody>
          <a:bodyPr/>
          <a:lstStyle/>
          <a:p>
            <a:pPr algn="r"/>
            <a:r>
              <a:rPr lang="en-US" dirty="0">
                <a:cs typeface="BN Karamel" pitchFamily="2" charset="-79"/>
              </a:rPr>
              <a:t>Sustainability</a:t>
            </a:r>
            <a:r>
              <a:rPr lang="he-IL" dirty="0">
                <a:cs typeface="BN Karamel" pitchFamily="2" charset="-79"/>
              </a:rPr>
              <a:t> - הגדרות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628800"/>
            <a:ext cx="7543800" cy="4229100"/>
          </a:xfrm>
        </p:spPr>
        <p:txBody>
          <a:bodyPr/>
          <a:lstStyle/>
          <a:p>
            <a:pPr>
              <a:buNone/>
            </a:pPr>
            <a:r>
              <a:rPr lang="he-IL" dirty="0">
                <a:solidFill>
                  <a:srgbClr val="0000FF"/>
                </a:solidFill>
              </a:rPr>
              <a:t>	</a:t>
            </a:r>
            <a:r>
              <a:rPr lang="en-US" dirty="0">
                <a:cs typeface="BN Karamel" pitchFamily="2" charset="-79"/>
              </a:rPr>
              <a:t>Sustainability</a:t>
            </a:r>
            <a:r>
              <a:rPr lang="he-IL" dirty="0">
                <a:cs typeface="BN Karamel" pitchFamily="2" charset="-79"/>
              </a:rPr>
              <a:t> (קיימות)– היכולת להמשיך ולהתקיים בטווח הארוך, משמע, כל דבר שיכול להמשיך להיעשות על בסיס אינסופי.</a:t>
            </a:r>
          </a:p>
          <a:p>
            <a:pPr>
              <a:buNone/>
            </a:pPr>
            <a:endParaRPr lang="he-IL" dirty="0">
              <a:cs typeface="BN Karamel" pitchFamily="2" charset="-79"/>
            </a:endParaRPr>
          </a:p>
          <a:p>
            <a:pPr>
              <a:buNone/>
            </a:pPr>
            <a:r>
              <a:rPr lang="he-IL" dirty="0">
                <a:cs typeface="BN Karamel" pitchFamily="2" charset="-79"/>
              </a:rPr>
              <a:t>	</a:t>
            </a:r>
            <a:r>
              <a:rPr lang="en-US" dirty="0">
                <a:cs typeface="BN Karamel" pitchFamily="2" charset="-79"/>
              </a:rPr>
              <a:t>Sustainability Development</a:t>
            </a:r>
            <a:r>
              <a:rPr lang="he-IL" dirty="0">
                <a:cs typeface="BN Karamel" pitchFamily="2" charset="-79"/>
              </a:rPr>
              <a:t> (פיתוח בר קיימא) – פיתוח שעונה על צרכי ההווה ללא פגיעה ביכולת הדורות העתידיים לקיים את צורכיהם.</a:t>
            </a:r>
            <a:endParaRPr lang="en-US" dirty="0">
              <a:cs typeface="BN Karamel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74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404664"/>
            <a:ext cx="7543802" cy="687288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cs typeface="BN Karamel" pitchFamily="2" charset="-79"/>
              </a:rPr>
              <a:t>קיימות/אחריות חברתית –מה היא כוללת?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071664" y="836713"/>
          <a:ext cx="5858916" cy="546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תרשים" r:id="rId3" imgW="5562442" imgH="3533638" progId="Excel.Sheet.8">
                  <p:embed/>
                </p:oleObj>
              </mc:Choice>
              <mc:Fallback>
                <p:oleObj name="תרשים" r:id="rId3" imgW="5562442" imgH="35336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836713"/>
                        <a:ext cx="5858916" cy="5464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91544" y="4293097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שימור והגנה על איכות הסביבה</a:t>
            </a:r>
            <a:endParaRPr lang="en-US" sz="2400" dirty="0">
              <a:cs typeface="BN Karamel" pitchFamily="2" charset="-79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24192" y="4221089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סביבת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העבודה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בפירמה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וזכויות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עובדיה</a:t>
            </a:r>
            <a:endParaRPr lang="en-US" sz="2400" dirty="0">
              <a:cs typeface="BN Karamel" pitchFamily="2" charset="-79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84033" y="1548082"/>
            <a:ext cx="2520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מדידה</a:t>
            </a:r>
            <a:r>
              <a:rPr lang="he-IL" sz="3200" b="1" dirty="0">
                <a:solidFill>
                  <a:srgbClr val="FFFFFF"/>
                </a:solidFill>
                <a:cs typeface="David" pitchFamily="34" charset="-79"/>
              </a:rPr>
              <a:t>, </a:t>
            </a:r>
            <a:r>
              <a:rPr lang="he-IL" sz="2400" dirty="0">
                <a:cs typeface="BN Karamel" pitchFamily="2" charset="-79"/>
              </a:rPr>
              <a:t>דיווח</a:t>
            </a:r>
            <a:r>
              <a:rPr lang="he-IL" sz="3200" b="1" dirty="0">
                <a:solidFill>
                  <a:srgbClr val="FFFFFF"/>
                </a:solidFill>
                <a:cs typeface="David" pitchFamily="34" charset="-79"/>
              </a:rPr>
              <a:t> </a:t>
            </a:r>
            <a:r>
              <a:rPr lang="he-IL" sz="2400" dirty="0">
                <a:cs typeface="BN Karamel" pitchFamily="2" charset="-79"/>
              </a:rPr>
              <a:t>וביקורת</a:t>
            </a:r>
            <a:endParaRPr lang="en-US" sz="2400" dirty="0">
              <a:cs typeface="BN Karamel" pitchFamily="2" charset="-79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59288" y="4797152"/>
            <a:ext cx="1828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זכויות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אדם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ואזרח</a:t>
            </a:r>
            <a:endParaRPr lang="en-US" sz="2400" dirty="0">
              <a:cs typeface="BN Karamel" pitchFamily="2" charset="-79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14128" y="2482850"/>
            <a:ext cx="2133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אתיקה</a:t>
            </a:r>
            <a:r>
              <a:rPr lang="he-IL" sz="2800" b="1" dirty="0">
                <a:solidFill>
                  <a:srgbClr val="FFFFFF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בעסקים</a:t>
            </a:r>
            <a:endParaRPr lang="en-US" sz="2400" dirty="0">
              <a:cs typeface="BN Karamel" pitchFamily="2" charset="-79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968208" y="2477840"/>
            <a:ext cx="223224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שיווק</a:t>
            </a:r>
            <a:r>
              <a:rPr lang="he-IL" sz="2800" b="1" dirty="0">
                <a:solidFill>
                  <a:schemeClr val="bg1"/>
                </a:solidFill>
              </a:rPr>
              <a:t> </a:t>
            </a:r>
            <a:r>
              <a:rPr lang="he-IL" sz="2400" dirty="0">
                <a:cs typeface="BN Karamel" pitchFamily="2" charset="-79"/>
              </a:rPr>
              <a:t>וצרכנות</a:t>
            </a:r>
            <a:endParaRPr lang="en-US" sz="2400" dirty="0">
              <a:cs typeface="BN Karamel" pitchFamily="2" charset="-79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51918" y="1356450"/>
            <a:ext cx="2547938" cy="92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0000" bIns="90000" anchor="ctr" anchorCtr="1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he-IL" sz="2400" dirty="0">
                <a:cs typeface="BN Karamel" pitchFamily="2" charset="-79"/>
              </a:rPr>
              <a:t>קשרי קהילה ופיתוח קהילתי-כלכלי</a:t>
            </a:r>
            <a:endParaRPr lang="en-US" sz="3200" b="1" dirty="0">
              <a:solidFill>
                <a:srgbClr val="CCFF99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91544" y="5805265"/>
            <a:ext cx="8352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e-IL" sz="2400" b="1" dirty="0">
                <a:cs typeface="BN Karamel" pitchFamily="2" charset="-79"/>
              </a:rPr>
              <a:t>תחומים</a:t>
            </a:r>
            <a:endParaRPr lang="en-US" sz="2400" b="1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3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 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437456"/>
            <a:ext cx="7543802" cy="759296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המגזרים במשק הישראלי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03513" y="1412776"/>
            <a:ext cx="8163199" cy="4229100"/>
          </a:xfrm>
        </p:spPr>
        <p:txBody>
          <a:bodyPr>
            <a:noAutofit/>
          </a:bodyPr>
          <a:lstStyle/>
          <a:p>
            <a:r>
              <a:rPr lang="he-IL" sz="3200" b="1" u="sng" dirty="0">
                <a:cs typeface="BN Karamel" pitchFamily="2" charset="-79"/>
              </a:rPr>
              <a:t>ציבורי</a:t>
            </a:r>
            <a:r>
              <a:rPr lang="he-IL" sz="3200" dirty="0">
                <a:cs typeface="BN Karamel" pitchFamily="2" charset="-79"/>
              </a:rPr>
              <a:t> - החלק של הפעילות הכלכלית המתבצע על ידי הממשל(משרדי ממשלה,רשויות מקומיות,חברות ממשלתיות וכיוצ"ב)</a:t>
            </a:r>
          </a:p>
          <a:p>
            <a:r>
              <a:rPr lang="he-IL" sz="3200" u="sng" dirty="0">
                <a:cs typeface="BN Karamel" pitchFamily="2" charset="-79"/>
              </a:rPr>
              <a:t>עסקי</a:t>
            </a:r>
            <a:r>
              <a:rPr lang="he-IL" sz="3200" dirty="0">
                <a:cs typeface="BN Karamel" pitchFamily="2" charset="-79"/>
              </a:rPr>
              <a:t> – הפעילות במשק של כלל הארגונים הפועלים למען מקסום רווחיהם והשאת התשואה עבור בעלי המניות.</a:t>
            </a:r>
          </a:p>
          <a:p>
            <a:r>
              <a:rPr lang="he-IL" sz="3200" u="sng" dirty="0">
                <a:cs typeface="BN Karamel" pitchFamily="2" charset="-79"/>
              </a:rPr>
              <a:t>שלישי</a:t>
            </a:r>
            <a:r>
              <a:rPr lang="he-IL" sz="3200" dirty="0">
                <a:cs typeface="BN Karamel" pitchFamily="2" charset="-79"/>
              </a:rPr>
              <a:t> - הפעילות במשק הכולל את הארגונים הפועלים ללא כוונת רווח ואינם חלק ממוסדות המדינה והשלטון מקומי </a:t>
            </a:r>
            <a:r>
              <a:rPr lang="he-IL" sz="3200" dirty="0" err="1">
                <a:cs typeface="BN Karamel" pitchFamily="2" charset="-79"/>
              </a:rPr>
              <a:t>מלכרי"ם</a:t>
            </a:r>
            <a:r>
              <a:rPr lang="he-IL" sz="3200" dirty="0">
                <a:cs typeface="BN Karamel" pitchFamily="2" charset="-79"/>
              </a:rPr>
              <a:t>,עמותות,חברות לתועלת הציבור וכיוצ"ב)</a:t>
            </a:r>
          </a:p>
        </p:txBody>
      </p:sp>
    </p:spTree>
    <p:extLst>
      <p:ext uri="{BB962C8B-B14F-4D97-AF65-F5344CB8AC3E}">
        <p14:creationId xmlns:p14="http://schemas.microsoft.com/office/powerpoint/2010/main" val="25063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909" y="293440"/>
            <a:ext cx="7543802" cy="831304"/>
          </a:xfrm>
        </p:spPr>
        <p:txBody>
          <a:bodyPr/>
          <a:lstStyle/>
          <a:p>
            <a:pPr algn="r"/>
            <a:r>
              <a:rPr lang="he-IL" dirty="0">
                <a:cs typeface="BN Karamel" pitchFamily="2" charset="-79"/>
              </a:rPr>
              <a:t>מהו עסק חברתי? </a:t>
            </a:r>
            <a:endParaRPr lang="en-US" dirty="0">
              <a:cs typeface="BN Karamel" pitchFamily="2" charset="-79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1360140"/>
            <a:ext cx="8352928" cy="4733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e-IL" sz="3200" dirty="0">
                <a:cs typeface="BN Karamel" pitchFamily="2" charset="-79"/>
              </a:rPr>
              <a:t>בישראל לא קיימת הגדרה לעסק חברתי, התחום טרם עוגן משפטית או בחקיקה ועל כן, ההגדרה פתוחה לפרשנותם של אלו העוסקים בתחום.</a:t>
            </a:r>
          </a:p>
          <a:p>
            <a:pPr>
              <a:buNone/>
            </a:pPr>
            <a:r>
              <a:rPr lang="he-IL" sz="3200" dirty="0">
                <a:cs typeface="BN Karamel" pitchFamily="2" charset="-79"/>
              </a:rPr>
              <a:t>בארה"ב ובריטניה תחום זה ממוסד ונקבע מבנה משפטי וחוקקו חוקים לעסקים חברתיים.</a:t>
            </a:r>
          </a:p>
          <a:p>
            <a:pPr>
              <a:buNone/>
            </a:pPr>
            <a:r>
              <a:rPr lang="he-IL" sz="3200" dirty="0">
                <a:cs typeface="BN Karamel" pitchFamily="2" charset="-79"/>
              </a:rPr>
              <a:t>ארגונים חברתיים הם עסקים אשר קיימים על מנת לתת מענה לצורך חברתי או סביבתי.</a:t>
            </a:r>
          </a:p>
          <a:p>
            <a:pPr>
              <a:buNone/>
            </a:pPr>
            <a:r>
              <a:rPr lang="he-IL" sz="3200" dirty="0">
                <a:cs typeface="BN Karamel" pitchFamily="2" charset="-79"/>
              </a:rPr>
              <a:t>ניתן לומר, כי כוונת עסק חברתי למקסם את רווחיו שישמשו את מטרותיו החברתיות ו/או יושקעו בעסק להמשך פיתוחו.</a:t>
            </a:r>
          </a:p>
          <a:p>
            <a:pPr>
              <a:buNone/>
            </a:pPr>
            <a:endParaRPr lang="he-IL" dirty="0">
              <a:cs typeface="BN Karamel" pitchFamily="2" charset="-79"/>
            </a:endParaRPr>
          </a:p>
          <a:p>
            <a:endParaRPr lang="en-US" dirty="0">
              <a:cs typeface="BN Karamel" pitchFamily="2" charset="-79"/>
            </a:endParaRPr>
          </a:p>
        </p:txBody>
      </p:sp>
      <p:pic>
        <p:nvPicPr>
          <p:cNvPr id="5" name="Picture 2" descr="C:\Users\Ami\Desktop\Modified_Confused_Smiley_by_Prince_of_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721" y="402120"/>
            <a:ext cx="864096" cy="648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25709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332656"/>
            <a:ext cx="7543802" cy="759296"/>
          </a:xfrm>
        </p:spPr>
        <p:txBody>
          <a:bodyPr/>
          <a:lstStyle/>
          <a:p>
            <a:pPr algn="r"/>
            <a:r>
              <a:rPr lang="he-IL" dirty="0">
                <a:cs typeface="BN Karamel" pitchFamily="2" charset="-79"/>
              </a:rPr>
              <a:t>עסקים חברתיים– המגזר הרביעי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75521" y="1340768"/>
            <a:ext cx="8091191" cy="2520280"/>
          </a:xfrm>
        </p:spPr>
        <p:txBody>
          <a:bodyPr>
            <a:normAutofit lnSpcReduction="10000"/>
          </a:bodyPr>
          <a:lstStyle/>
          <a:p>
            <a:r>
              <a:rPr lang="he-IL" dirty="0">
                <a:cs typeface="BN Karamel" pitchFamily="2" charset="-79"/>
              </a:rPr>
              <a:t>באנגליה ובארה"ב התחום מפותח והמעורבות הממשלתית מעודדת ומתמרצת.</a:t>
            </a:r>
          </a:p>
          <a:p>
            <a:r>
              <a:rPr lang="he-IL" dirty="0">
                <a:cs typeface="BN Karamel" pitchFamily="2" charset="-79"/>
              </a:rPr>
              <a:t>המגזר הרביעי – עסקים חברתיים, מתפתח בישראל ומתרחב.</a:t>
            </a:r>
          </a:p>
          <a:p>
            <a:r>
              <a:rPr lang="he-IL" dirty="0">
                <a:cs typeface="BN Karamel" pitchFamily="2" charset="-79"/>
              </a:rPr>
              <a:t>הממשלה בישראל מתקדמת לקראת הכרה מלאה שהמגזר הרביעי מהווה נדבך מרכזי ומשמעותי בהנעת התחום למימוש הפוטנציאל הטמון בו.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4223792" y="3744070"/>
            <a:ext cx="4314056" cy="2853282"/>
            <a:chOff x="-131582" y="133722"/>
            <a:chExt cx="3941582" cy="2853282"/>
          </a:xfrm>
        </p:grpSpPr>
        <p:cxnSp>
          <p:nvCxnSpPr>
            <p:cNvPr id="7" name="מחבר חץ ישר 6"/>
            <p:cNvCxnSpPr/>
            <p:nvPr/>
          </p:nvCxnSpPr>
          <p:spPr>
            <a:xfrm flipH="1" flipV="1">
              <a:off x="704850" y="561975"/>
              <a:ext cx="9524" cy="1724026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חץ ישר 7"/>
            <p:cNvCxnSpPr/>
            <p:nvPr/>
          </p:nvCxnSpPr>
          <p:spPr>
            <a:xfrm flipV="1">
              <a:off x="714375" y="2305050"/>
              <a:ext cx="2066925" cy="1"/>
            </a:xfrm>
            <a:prstGeom prst="straightConnector1">
              <a:avLst/>
            </a:prstGeom>
            <a:ln w="19050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חץ ישר 8"/>
            <p:cNvCxnSpPr/>
            <p:nvPr/>
          </p:nvCxnSpPr>
          <p:spPr>
            <a:xfrm flipV="1">
              <a:off x="733426" y="1085850"/>
              <a:ext cx="1466850" cy="121920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/>
            <p:cNvCxnSpPr/>
            <p:nvPr/>
          </p:nvCxnSpPr>
          <p:spPr>
            <a:xfrm flipV="1">
              <a:off x="714375" y="1714500"/>
              <a:ext cx="1590675" cy="581026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/>
            <p:cNvCxnSpPr/>
            <p:nvPr/>
          </p:nvCxnSpPr>
          <p:spPr>
            <a:xfrm flipV="1">
              <a:off x="733425" y="1038225"/>
              <a:ext cx="685800" cy="1266825"/>
            </a:xfrm>
            <a:prstGeom prst="straightConnector1">
              <a:avLst/>
            </a:prstGeom>
            <a:ln>
              <a:solidFill>
                <a:srgbClr val="00B0F0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מלבן 11"/>
            <p:cNvSpPr/>
            <p:nvPr/>
          </p:nvSpPr>
          <p:spPr>
            <a:xfrm>
              <a:off x="171450" y="133722"/>
              <a:ext cx="1009650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Social Return on Investment </a:t>
              </a:r>
            </a:p>
            <a:p>
              <a:pPr algn="l" rtl="0"/>
              <a:endParaRPr lang="he-IL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מלבן 12"/>
            <p:cNvSpPr/>
            <p:nvPr/>
          </p:nvSpPr>
          <p:spPr>
            <a:xfrm>
              <a:off x="2800350" y="1895475"/>
              <a:ext cx="1009650" cy="666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Financial Return on Investment </a:t>
              </a:r>
            </a:p>
            <a:p>
              <a:pPr algn="l" rtl="0"/>
              <a:endParaRPr lang="he-IL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-131582" y="2105025"/>
              <a:ext cx="1009650" cy="5143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Return on Investment </a:t>
              </a:r>
            </a:p>
            <a:p>
              <a:pPr algn="l" rtl="0"/>
              <a:endParaRPr lang="he-IL" dirty="0">
                <a:solidFill>
                  <a:srgbClr val="002060"/>
                </a:solidFill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2209800" y="720080"/>
              <a:ext cx="1009650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Blended Value Return on Investment </a:t>
              </a:r>
            </a:p>
            <a:p>
              <a:pPr algn="l" rtl="0"/>
              <a:endParaRPr lang="he-IL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47624" y="2520280"/>
              <a:ext cx="3702454" cy="4667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/>
              </a:pPr>
              <a:r>
                <a:rPr lang="en-US" b="1" dirty="0">
                  <a:solidFill>
                    <a:srgbClr val="002060"/>
                  </a:solidFill>
                </a:rPr>
                <a:t>Social Enterprise seek blended return on investment</a:t>
              </a:r>
            </a:p>
            <a:p>
              <a:pPr algn="l" rtl="0"/>
              <a:endParaRPr lang="he-IL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4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221432"/>
            <a:ext cx="7543802" cy="903312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בשביל מה צריך עסק חברתי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340768"/>
            <a:ext cx="7543800" cy="4229100"/>
          </a:xfrm>
        </p:spPr>
        <p:txBody>
          <a:bodyPr/>
          <a:lstStyle/>
          <a:p>
            <a:pPr>
              <a:buNone/>
            </a:pPr>
            <a:r>
              <a:rPr lang="he-IL" dirty="0">
                <a:cs typeface="BN Karamel" pitchFamily="2" charset="-79"/>
              </a:rPr>
              <a:t>התפתחות של מגזר זה בנוף המשק הישראלי כמו גם בעולם נובע בשל מספר סיבות עיקריות: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המגזר הפילנתרופי רווי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התמיכה הממשלתית מצטמצמת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חוסר תלות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איתנות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חשיבה לטווח ארוך</a:t>
            </a:r>
          </a:p>
        </p:txBody>
      </p:sp>
    </p:spTree>
    <p:extLst>
      <p:ext uri="{BB962C8B-B14F-4D97-AF65-F5344CB8AC3E}">
        <p14:creationId xmlns:p14="http://schemas.microsoft.com/office/powerpoint/2010/main" val="759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909" y="265584"/>
            <a:ext cx="7543802" cy="859160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אם כן כיצד נאפיין עסק חברתי</a:t>
            </a:r>
            <a:endParaRPr lang="en-US" dirty="0">
              <a:cs typeface="BN Karamel" pitchFamily="2" charset="-79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322911" y="1340768"/>
            <a:ext cx="7543800" cy="4229100"/>
          </a:xfrm>
        </p:spPr>
        <p:txBody>
          <a:bodyPr/>
          <a:lstStyle/>
          <a:p>
            <a:pPr>
              <a:buNone/>
            </a:pPr>
            <a:r>
              <a:rPr lang="he-IL" dirty="0">
                <a:cs typeface="BN Karamel" pitchFamily="2" charset="-79"/>
              </a:rPr>
              <a:t>ראשית אל לנו להירתע מצמד המילים עסק וחברתי, מדובר בשילוב של שתי מטרות פעולה – חברתית וכלכלית.</a:t>
            </a:r>
          </a:p>
          <a:p>
            <a:pPr>
              <a:buNone/>
            </a:pPr>
            <a:r>
              <a:rPr lang="he-IL" dirty="0">
                <a:cs typeface="BN Karamel" pitchFamily="2" charset="-79"/>
              </a:rPr>
              <a:t>נעשה שימוש בכלים עסקיים כדי לקדם פעילות חברתית לתועלת הקהילה והסביבה.</a:t>
            </a:r>
          </a:p>
          <a:p>
            <a:pPr>
              <a:buNone/>
            </a:pPr>
            <a:r>
              <a:rPr lang="he-IL" dirty="0">
                <a:solidFill>
                  <a:schemeClr val="tx1"/>
                </a:solidFill>
                <a:cs typeface="BN Karamel" pitchFamily="2" charset="-79"/>
              </a:rPr>
              <a:t>העקרונות המנחים בפעילותו של עסק חברתי: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מטרותיו החברתיות 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solidFill>
                  <a:schemeClr val="tx1"/>
                </a:solidFill>
                <a:cs typeface="BN Karamel" pitchFamily="2" charset="-79"/>
              </a:rPr>
              <a:t>יציבות פיננסית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>
                <a:cs typeface="BN Karamel" pitchFamily="2" charset="-79"/>
              </a:rPr>
              <a:t>מדיניות משיכת רווחים</a:t>
            </a:r>
            <a:endParaRPr lang="en-US" dirty="0">
              <a:solidFill>
                <a:schemeClr val="tx1"/>
              </a:solidFill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655346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365448"/>
            <a:ext cx="7543802" cy="759296"/>
          </a:xfrm>
        </p:spPr>
        <p:txBody>
          <a:bodyPr>
            <a:normAutofit/>
          </a:bodyPr>
          <a:lstStyle/>
          <a:p>
            <a:pPr algn="r"/>
            <a:r>
              <a:rPr lang="he-IL" dirty="0">
                <a:cs typeface="BN Karamel" pitchFamily="2" charset="-79"/>
              </a:rPr>
              <a:t>עסקים חברתיים בישראל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412776"/>
            <a:ext cx="7543800" cy="4229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dirty="0">
                <a:cs typeface="BN Karamel" pitchFamily="2" charset="-79"/>
              </a:rPr>
              <a:t>דוגמאות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1844825"/>
            <a:ext cx="8157974" cy="414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437456"/>
            <a:ext cx="7543802" cy="687288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cs typeface="BN Karamel" pitchFamily="2" charset="-79"/>
              </a:rPr>
              <a:t>אבולוציה בתפיסה החברתית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288132"/>
            <a:ext cx="7543800" cy="4229100"/>
          </a:xfrm>
        </p:spPr>
        <p:txBody>
          <a:bodyPr>
            <a:normAutofit/>
          </a:bodyPr>
          <a:lstStyle/>
          <a:p>
            <a:r>
              <a:rPr lang="he-IL" dirty="0">
                <a:cs typeface="BN Karamel" pitchFamily="2" charset="-79"/>
              </a:rPr>
              <a:t>מתן בסתר</a:t>
            </a:r>
          </a:p>
          <a:p>
            <a:r>
              <a:rPr lang="he-IL" dirty="0">
                <a:cs typeface="BN Karamel" pitchFamily="2" charset="-79"/>
              </a:rPr>
              <a:t>קשרי קהילה</a:t>
            </a:r>
          </a:p>
          <a:p>
            <a:r>
              <a:rPr lang="he-IL" dirty="0">
                <a:cs typeface="BN Karamel" pitchFamily="2" charset="-79"/>
              </a:rPr>
              <a:t>אחריות חברתית ודיווח חברתי</a:t>
            </a:r>
          </a:p>
          <a:p>
            <a:r>
              <a:rPr lang="he-IL" dirty="0">
                <a:cs typeface="BN Karamel" pitchFamily="2" charset="-79"/>
              </a:rPr>
              <a:t>קיימות ותשואה למחזיקי עניין</a:t>
            </a:r>
          </a:p>
          <a:p>
            <a:r>
              <a:rPr lang="he-IL" dirty="0">
                <a:cs typeface="BN Karamel" pitchFamily="2" charset="-79"/>
              </a:rPr>
              <a:t>עסקים חברתיים</a:t>
            </a:r>
          </a:p>
          <a:p>
            <a:r>
              <a:rPr lang="he-IL" dirty="0">
                <a:cs typeface="BN Karamel" pitchFamily="2" charset="-79"/>
              </a:rPr>
              <a:t>השקעות אחראיות חברתיות</a:t>
            </a:r>
          </a:p>
        </p:txBody>
      </p:sp>
    </p:spTree>
    <p:extLst>
      <p:ext uri="{BB962C8B-B14F-4D97-AF65-F5344CB8AC3E}">
        <p14:creationId xmlns:p14="http://schemas.microsoft.com/office/powerpoint/2010/main" val="24596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404664"/>
            <a:ext cx="7543802" cy="759296"/>
          </a:xfrm>
        </p:spPr>
        <p:txBody>
          <a:bodyPr>
            <a:normAutofit fontScale="90000"/>
          </a:bodyPr>
          <a:lstStyle/>
          <a:p>
            <a:pPr algn="r"/>
            <a:r>
              <a:rPr lang="he-IL" dirty="0">
                <a:cs typeface="BN Karamel" pitchFamily="2" charset="-79"/>
              </a:rPr>
              <a:t>הקרן להשקעות חברתיות-פורום ראש הממשלה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045" y="1268761"/>
            <a:ext cx="7169851" cy="468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8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925842"/>
            <a:ext cx="10515600" cy="1325563"/>
          </a:xfrm>
        </p:spPr>
        <p:txBody>
          <a:bodyPr/>
          <a:lstStyle/>
          <a:p>
            <a:pPr algn="ctr"/>
            <a:r>
              <a:rPr lang="he-IL" dirty="0"/>
              <a:t>מה לדירקטורים לקיימות/אחריות חברתית ועסקים חברתיים?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56749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e-IL" b="1" dirty="0"/>
              <a:t>החברות זקוקות יותר ויותר </a:t>
            </a:r>
            <a:r>
              <a:rPr lang="he-IL" b="1" u="sng" dirty="0"/>
              <a:t>לדירקטורים ודירקטוריונים בעלי אוריינטציה לקיימות/אחריות חברתית ועסקים חברתיים</a:t>
            </a:r>
            <a:r>
              <a:rPr lang="he-IL" b="1" dirty="0"/>
              <a:t> שימליצו לארגון לנקוט בפעולות ליישום אחריות חברתית והקמת עסקים חברתיים כחלק מהפעילות העסקית.</a:t>
            </a:r>
          </a:p>
          <a:p>
            <a:pPr algn="just"/>
            <a:r>
              <a:rPr lang="he-IL" b="1" dirty="0"/>
              <a:t>האמור יביא </a:t>
            </a:r>
            <a:r>
              <a:rPr lang="he-IL" b="1" u="sng" dirty="0"/>
              <a:t>להשאת ערך החברה לבעלי מניותיה ולכלל מחזיקי העניין של החברה </a:t>
            </a:r>
            <a:r>
              <a:rPr lang="he-IL" b="1" dirty="0"/>
              <a:t>שעבורם חב הדירקטור חובת אמונים,השפעה חיובית על </a:t>
            </a:r>
            <a:r>
              <a:rPr lang="he-IL" b="1" u="sng" dirty="0"/>
              <a:t>ביצועיה הכלכליים-חברתיים-סביבתיים</a:t>
            </a:r>
            <a:r>
              <a:rPr lang="he-IL" b="1" dirty="0"/>
              <a:t> ותחושת "גאוות יחידה" אצל ההנהלה והדירקטוריון.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42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20948" y="675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3500" b="1" dirty="0"/>
              <a:t>נקודות לתשומת לב בתחומי הקיימות לדירקטורים/</a:t>
            </a:r>
            <a:r>
              <a:rPr lang="he-IL" sz="3500" b="1" dirty="0" err="1"/>
              <a:t>יות</a:t>
            </a:r>
            <a:r>
              <a:rPr lang="he-IL" sz="3500" b="1" dirty="0"/>
              <a:t> ודירקטוריונים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19536" y="1484784"/>
            <a:ext cx="8568952" cy="5112568"/>
          </a:xfrm>
        </p:spPr>
        <p:txBody>
          <a:bodyPr>
            <a:normAutofit lnSpcReduction="10000"/>
          </a:bodyPr>
          <a:lstStyle/>
          <a:p>
            <a:endParaRPr lang="he-IL" dirty="0"/>
          </a:p>
          <a:p>
            <a:r>
              <a:rPr lang="he-IL" sz="2400" b="1" dirty="0"/>
              <a:t>בחינת האיזון בין שלושת המימדים-כלכלי-חברתי-סביבתי תוך תשואה לכלל מחזיקי העניין</a:t>
            </a:r>
          </a:p>
          <a:p>
            <a:r>
              <a:rPr lang="he-IL" sz="2400" b="1" dirty="0"/>
              <a:t>סביבת הבקרה-הדבר הבא המושפע ממכלול תפיסת האחריות החברתית</a:t>
            </a:r>
          </a:p>
          <a:p>
            <a:r>
              <a:rPr lang="he-IL" sz="2400" b="1" dirty="0"/>
              <a:t>התייחסות לכלל מחזיקי העניין לרבות יעילות,חיסכון,טוהר מידות,אתיקה</a:t>
            </a:r>
          </a:p>
          <a:p>
            <a:r>
              <a:rPr lang="he-IL" sz="2400" b="1" dirty="0"/>
              <a:t>עמידה על פי הוראות החוק וכן "מעבר לציות" </a:t>
            </a:r>
            <a:r>
              <a:rPr lang="en-US" sz="2400" b="1" dirty="0"/>
              <a:t>BEYOND COMPLAIENCE</a:t>
            </a:r>
            <a:endParaRPr lang="he-IL" sz="2400" b="1" dirty="0"/>
          </a:p>
          <a:p>
            <a:r>
              <a:rPr lang="he-IL" sz="2400" b="1" dirty="0"/>
              <a:t>תקנים לאחריות חברתית(ת"י 10000 , </a:t>
            </a:r>
            <a:r>
              <a:rPr lang="en-US" sz="2400" b="1" dirty="0"/>
              <a:t>ISO 26000</a:t>
            </a:r>
            <a:r>
              <a:rPr lang="he-IL" sz="2400" b="1" dirty="0"/>
              <a:t> ),איכות סביבה (לרבות </a:t>
            </a:r>
            <a:r>
              <a:rPr lang="en-US" sz="2400" b="1" dirty="0"/>
              <a:t>ISO 14000 </a:t>
            </a:r>
            <a:r>
              <a:rPr lang="he-IL" sz="2400" b="1" dirty="0"/>
              <a:t>)</a:t>
            </a:r>
          </a:p>
          <a:p>
            <a:r>
              <a:rPr lang="he-IL" sz="2400" b="1" dirty="0"/>
              <a:t>דיווח על בסיס עקרונות ה </a:t>
            </a:r>
            <a:r>
              <a:rPr lang="en-US" sz="2400" b="1" dirty="0"/>
              <a:t>GRI</a:t>
            </a:r>
            <a:endParaRPr lang="he-IL" sz="2400" b="1" dirty="0"/>
          </a:p>
          <a:p>
            <a:r>
              <a:rPr lang="he-IL" sz="2400" b="1" dirty="0"/>
              <a:t>מחאה חברתית והשפעתה על החברה</a:t>
            </a:r>
          </a:p>
        </p:txBody>
      </p:sp>
    </p:spTree>
    <p:extLst>
      <p:ext uri="{BB962C8B-B14F-4D97-AF65-F5344CB8AC3E}">
        <p14:creationId xmlns:p14="http://schemas.microsoft.com/office/powerpoint/2010/main" val="13565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b="1" dirty="0"/>
              <a:t>השלכות אחריות חברתית ועסקים חברתיים על דירקטורים/</a:t>
            </a:r>
            <a:r>
              <a:rPr lang="he-IL" sz="4000" b="1" dirty="0" err="1"/>
              <a:t>יות</a:t>
            </a:r>
            <a:r>
              <a:rPr lang="he-IL" sz="4000" b="1" dirty="0"/>
              <a:t> ודירקטוריונים-סוגיות למחשבה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b="1" dirty="0"/>
              <a:t>במסגרת בחינת מהו</a:t>
            </a:r>
            <a:r>
              <a:rPr lang="he-IL" dirty="0"/>
              <a:t> </a:t>
            </a:r>
            <a:r>
              <a:rPr lang="he-IL" b="1" dirty="0"/>
              <a:t>ממשל</a:t>
            </a:r>
            <a:r>
              <a:rPr lang="he-IL" dirty="0"/>
              <a:t> </a:t>
            </a:r>
            <a:r>
              <a:rPr lang="he-IL" b="1" dirty="0"/>
              <a:t>תאגידי</a:t>
            </a:r>
            <a:r>
              <a:rPr lang="he-IL" dirty="0"/>
              <a:t> שהינו </a:t>
            </a:r>
            <a:r>
              <a:rPr lang="he-IL" b="1" dirty="0"/>
              <a:t>חלק מתפיסת אחריות חברתית כוללת</a:t>
            </a:r>
            <a:r>
              <a:rPr lang="he-IL" dirty="0"/>
              <a:t> מומלץ לבחון את התחום לרבות:</a:t>
            </a:r>
          </a:p>
          <a:p>
            <a:r>
              <a:rPr lang="he-IL" dirty="0"/>
              <a:t>דירקטוריון החברה - מבנה , תפקידים , ועדות, אחריות ואפקטיביות עבודתו</a:t>
            </a:r>
          </a:p>
          <a:p>
            <a:r>
              <a:rPr lang="he-IL" dirty="0"/>
              <a:t>קוד אתי ותוכנית אתיקה</a:t>
            </a:r>
          </a:p>
          <a:p>
            <a:r>
              <a:rPr lang="he-IL" dirty="0" err="1"/>
              <a:t>תוכניות</a:t>
            </a:r>
            <a:r>
              <a:rPr lang="he-IL" dirty="0"/>
              <a:t> תגמול לבכירים</a:t>
            </a:r>
          </a:p>
          <a:p>
            <a:r>
              <a:rPr lang="he-IL" dirty="0"/>
              <a:t>הערכת סיכונים</a:t>
            </a:r>
          </a:p>
          <a:p>
            <a:r>
              <a:rPr lang="he-IL" dirty="0"/>
              <a:t>דיווח ובקרה</a:t>
            </a:r>
          </a:p>
          <a:p>
            <a:r>
              <a:rPr lang="he-IL" dirty="0"/>
              <a:t>עסקאות עם בעלי עניין</a:t>
            </a:r>
          </a:p>
          <a:p>
            <a:r>
              <a:rPr lang="he-IL" b="1" dirty="0"/>
              <a:t>השקעות אחראיות חברתית</a:t>
            </a:r>
            <a:r>
              <a:rPr lang="he-IL" dirty="0"/>
              <a:t>-תהליך שמתפתח בישראל </a:t>
            </a:r>
            <a:r>
              <a:rPr lang="en-US" dirty="0"/>
              <a:t>SRI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השלכות אחריות חברתית ועסקים חברתיים על דירקטורים/יות ודירקטוריונים-שאלות למחשבה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03512" y="1556792"/>
            <a:ext cx="8496944" cy="5184576"/>
          </a:xfrm>
        </p:spPr>
        <p:txBody>
          <a:bodyPr>
            <a:normAutofit/>
          </a:bodyPr>
          <a:lstStyle/>
          <a:p>
            <a:r>
              <a:rPr lang="he-IL" dirty="0"/>
              <a:t> האם החברה גיבשה חזון ומדיניות בנדון?</a:t>
            </a:r>
          </a:p>
          <a:p>
            <a:r>
              <a:rPr lang="he-IL" dirty="0"/>
              <a:t> האם קיימים נהלים שתומכים במדיניות זאת?</a:t>
            </a:r>
          </a:p>
          <a:p>
            <a:r>
              <a:rPr lang="he-IL" dirty="0"/>
              <a:t>מיהם הגורמים שאחראים על הטמעת  קיימות בקרב העובדים - הדרכות, סמכות ואחריות</a:t>
            </a:r>
          </a:p>
          <a:p>
            <a:r>
              <a:rPr lang="he-IL" dirty="0"/>
              <a:t>כיצד מטמיעים יישום קיימות בפועל?  </a:t>
            </a:r>
          </a:p>
          <a:p>
            <a:r>
              <a:rPr lang="he-IL" dirty="0"/>
              <a:t>אילו בקרות קיימות ?</a:t>
            </a:r>
          </a:p>
          <a:p>
            <a:r>
              <a:rPr lang="he-IL" dirty="0"/>
              <a:t>לוודא שאכן ננקטו הפעולות הנדרשות להטמעת הקיימות.</a:t>
            </a:r>
          </a:p>
          <a:p>
            <a:r>
              <a:rPr lang="he-IL" dirty="0"/>
              <a:t> האם הבקרות המיושמות אפקטיביות?  </a:t>
            </a:r>
            <a:endParaRPr lang="en-US" dirty="0"/>
          </a:p>
          <a:p>
            <a:r>
              <a:rPr lang="he-IL" dirty="0"/>
              <a:t>בחינת הכלים בכל נושא וכיצד אמורים להתנהל בצורה </a:t>
            </a:r>
            <a:r>
              <a:rPr lang="he-IL" dirty="0" err="1"/>
              <a:t>קיימותית</a:t>
            </a:r>
            <a:r>
              <a:rPr lang="he-IL" dirty="0"/>
              <a:t> </a:t>
            </a:r>
            <a:r>
              <a:rPr lang="he-IL" dirty="0" err="1"/>
              <a:t>ואחריותית</a:t>
            </a:r>
            <a:r>
              <a:rPr lang="he-IL" dirty="0"/>
              <a:t> בכל פעילות בחברה. </a:t>
            </a:r>
            <a:endParaRPr lang="en-US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7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/>
              <a:t>הדגמות לזוויות שונות של השפעת הקיימות על דירקטורים/יות ודירקטוריונים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910910" y="1683187"/>
            <a:ext cx="8568952" cy="5112568"/>
          </a:xfrm>
        </p:spPr>
        <p:txBody>
          <a:bodyPr>
            <a:normAutofit/>
          </a:bodyPr>
          <a:lstStyle/>
          <a:p>
            <a:pPr algn="just"/>
            <a:r>
              <a:rPr lang="he-IL" sz="2400" b="1" dirty="0"/>
              <a:t>הקטנת ניגודי עניינים - התייחסות לכלל מחזיקי העניין ולא רק לבעלי המניות</a:t>
            </a:r>
          </a:p>
          <a:p>
            <a:pPr algn="just"/>
            <a:r>
              <a:rPr lang="he-IL" sz="2400" b="1" dirty="0"/>
              <a:t>מגוון בדירקטוריון , בהנהלה ואצל נושאי משרה בכירים - נשים , גברים , מיעוטים ....</a:t>
            </a:r>
          </a:p>
          <a:p>
            <a:pPr algn="just"/>
            <a:r>
              <a:rPr lang="he-IL" sz="2400" b="1" dirty="0"/>
              <a:t>ניהול סיכונים כולל - מאפשר הקטנת תביעות,קנסות,מניעת כניסה ל"התנגשות" עם מחזיקי עניין - באמצעות דיאלוג עם מחזיקי עניין</a:t>
            </a:r>
          </a:p>
          <a:p>
            <a:pPr algn="just"/>
            <a:r>
              <a:rPr lang="he-IL" sz="2400" b="1" dirty="0"/>
              <a:t>יחסי גומלין ושיח ראוי במסגרת ממשל תאגידי תקין-בעלי מניות,דירקטוריון וועדותיו,הנהלה</a:t>
            </a:r>
          </a:p>
          <a:p>
            <a:pPr algn="just"/>
            <a:r>
              <a:rPr lang="he-IL" sz="2400" b="1" dirty="0"/>
              <a:t>מתן אפשרות לדירקטורים/</a:t>
            </a:r>
            <a:r>
              <a:rPr lang="he-IL" sz="2400" b="1" dirty="0" err="1"/>
              <a:t>יות</a:t>
            </a:r>
            <a:r>
              <a:rPr lang="he-IL" sz="2400" b="1" dirty="0"/>
              <a:t> להתייעץ בחברה ומחוצה לה</a:t>
            </a:r>
          </a:p>
          <a:p>
            <a:pPr algn="just"/>
            <a:r>
              <a:rPr lang="he-IL" sz="2400" b="1" dirty="0"/>
              <a:t>ביצוע ניתוחים כלכליים משולבים חברתית וסביבתית מאפשר השאת ערך לכלל מחזיקי העניין</a:t>
            </a:r>
          </a:p>
        </p:txBody>
      </p:sp>
    </p:spTree>
    <p:extLst>
      <p:ext uri="{BB962C8B-B14F-4D97-AF65-F5344CB8AC3E}">
        <p14:creationId xmlns:p14="http://schemas.microsoft.com/office/powerpoint/2010/main" val="40072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2996952"/>
            <a:ext cx="7543800" cy="29847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e-IL" sz="6000" dirty="0"/>
              <a:t>שאלות ודיון</a:t>
            </a:r>
          </a:p>
        </p:txBody>
      </p:sp>
    </p:spTree>
    <p:extLst>
      <p:ext uri="{BB962C8B-B14F-4D97-AF65-F5344CB8AC3E}">
        <p14:creationId xmlns:p14="http://schemas.microsoft.com/office/powerpoint/2010/main" val="23066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927648" y="1916833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cs typeface="BN Karamel" pitchFamily="2" charset="-79"/>
              </a:rPr>
              <a:t>תודה על ההקשבה</a:t>
            </a:r>
            <a:endParaRPr lang="en-US" sz="6000" b="1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36312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22911" y="1576164"/>
            <a:ext cx="7543800" cy="42291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e-IL" sz="4000" dirty="0">
                <a:cs typeface="BN Karamel" pitchFamily="2" charset="-79"/>
              </a:rPr>
              <a:t>לשם המחשת הרעיון, נבחן שתי חברות :</a:t>
            </a:r>
          </a:p>
          <a:p>
            <a:r>
              <a:rPr lang="he-IL" sz="4000" dirty="0">
                <a:cs typeface="BN Karamel" pitchFamily="2" charset="-79"/>
              </a:rPr>
              <a:t>חברה א'</a:t>
            </a:r>
          </a:p>
          <a:p>
            <a:r>
              <a:rPr lang="he-IL" sz="4000" dirty="0">
                <a:cs typeface="BN Karamel" pitchFamily="2" charset="-79"/>
              </a:rPr>
              <a:t>חברה ב'</a:t>
            </a:r>
          </a:p>
          <a:p>
            <a:endParaRPr lang="he-IL" sz="4000" dirty="0">
              <a:cs typeface="BN Karamel" pitchFamily="2" charset="-79"/>
            </a:endParaRPr>
          </a:p>
          <a:p>
            <a:pPr>
              <a:buNone/>
            </a:pPr>
            <a:r>
              <a:rPr lang="he-IL" sz="4000" dirty="0">
                <a:cs typeface="BN Karamel" pitchFamily="2" charset="-79"/>
              </a:rPr>
              <a:t>נא לבחור את החברה שהייתם מעוניינים להיות בדירקטוריון שלה</a:t>
            </a:r>
            <a:endParaRPr lang="en-US" sz="4000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54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476672"/>
            <a:ext cx="7543802" cy="687288"/>
          </a:xfrm>
        </p:spPr>
        <p:txBody>
          <a:bodyPr/>
          <a:lstStyle/>
          <a:p>
            <a:pPr algn="r"/>
            <a:r>
              <a:rPr lang="he-IL" sz="3200" dirty="0">
                <a:cs typeface="BN Karamel" pitchFamily="2" charset="-79"/>
              </a:rPr>
              <a:t>מה יש בדוחות הכספיים ?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6864841" y="1772816"/>
            <a:ext cx="4849831" cy="4229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b="1" u="sng" dirty="0">
                <a:cs typeface="BN Karamel" pitchFamily="2" charset="-79"/>
              </a:rPr>
              <a:t>חברה א' – נתונים מהדוחות הכספיים</a:t>
            </a:r>
          </a:p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הכנסות – 120 מליון ₪</a:t>
            </a:r>
          </a:p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רווח נקי – 30 מליון ₪</a:t>
            </a:r>
          </a:p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הון עצמי – 600 מליון ₪</a:t>
            </a:r>
          </a:p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סך מאזן – 900 מליון ₪</a:t>
            </a:r>
          </a:p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רווח למניה – 24 ₪</a:t>
            </a:r>
          </a:p>
        </p:txBody>
      </p:sp>
      <p:sp>
        <p:nvSpPr>
          <p:cNvPr id="6" name="מציין מיקום תוכן 4"/>
          <p:cNvSpPr txBox="1">
            <a:spLocks/>
          </p:cNvSpPr>
          <p:nvPr/>
        </p:nvSpPr>
        <p:spPr>
          <a:xfrm>
            <a:off x="810884" y="1794470"/>
            <a:ext cx="5026378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he-IL" sz="2800" b="1" u="sng" dirty="0">
                <a:cs typeface="BN Karamel" pitchFamily="2" charset="-79"/>
              </a:rPr>
              <a:t>חברה ב' - נתונים מהדוחות הכספיים</a:t>
            </a:r>
            <a:endParaRPr lang="en-US" sz="2800" b="1" u="sng" dirty="0">
              <a:cs typeface="BN Karamel" pitchFamily="2" charset="-79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2800" dirty="0">
                <a:cs typeface="BN Karamel" pitchFamily="2" charset="-79"/>
              </a:rPr>
              <a:t>הכנסות – 120 מליון ₪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2800" dirty="0">
                <a:cs typeface="BN Karamel" pitchFamily="2" charset="-79"/>
              </a:rPr>
              <a:t>רווח נקי – 30 מליון ₪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2800" dirty="0">
                <a:cs typeface="BN Karamel" pitchFamily="2" charset="-79"/>
              </a:rPr>
              <a:t>הון עצמי – 600 מליון ₪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2800" dirty="0">
                <a:cs typeface="BN Karamel" pitchFamily="2" charset="-79"/>
              </a:rPr>
              <a:t>סך מאזן – 900 מליון ₪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he-IL" sz="2800" dirty="0">
                <a:cs typeface="BN Karamel" pitchFamily="2" charset="-79"/>
              </a:rPr>
              <a:t>רווח למניה – 24 ₪</a:t>
            </a:r>
          </a:p>
        </p:txBody>
      </p:sp>
    </p:spTree>
    <p:extLst>
      <p:ext uri="{BB962C8B-B14F-4D97-AF65-F5344CB8AC3E}">
        <p14:creationId xmlns:p14="http://schemas.microsoft.com/office/powerpoint/2010/main" val="25090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22909" y="1209915"/>
            <a:ext cx="7543802" cy="687288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הדוחות הכספיים של שתי החברות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7010" y="2213813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נראים אותו דבר בדיוק !</a:t>
            </a:r>
          </a:p>
          <a:p>
            <a:pPr>
              <a:buFontTx/>
              <a:buNone/>
            </a:pPr>
            <a:endParaRPr lang="he-IL" dirty="0">
              <a:cs typeface="BN Karamel" pitchFamily="2" charset="-79"/>
            </a:endParaRPr>
          </a:p>
          <a:p>
            <a:pPr>
              <a:buFontTx/>
              <a:buNone/>
            </a:pPr>
            <a:r>
              <a:rPr lang="he-IL" dirty="0">
                <a:cs typeface="BN Karamel" pitchFamily="2" charset="-79"/>
              </a:rPr>
              <a:t>בואו נראה את הדברים שלא ניתן לראות מהדוחות הכספיים......</a:t>
            </a:r>
            <a:endParaRPr lang="en-US" dirty="0">
              <a:cs typeface="BN Karamel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2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12024" y="304800"/>
            <a:ext cx="3554687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חברה תעשייתית</a:t>
            </a:r>
          </a:p>
        </p:txBody>
      </p:sp>
      <p:pic>
        <p:nvPicPr>
          <p:cNvPr id="4" name="Picture 5" descr="צילום: אודי בן-שימול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338" y="1950535"/>
            <a:ext cx="4286250" cy="4034664"/>
          </a:xfrm>
          <a:prstGeom prst="rect">
            <a:avLst/>
          </a:prstGeom>
          <a:noFill/>
        </p:spPr>
      </p:pic>
      <p:pic>
        <p:nvPicPr>
          <p:cNvPr id="5" name="Picture 6" descr="industr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463" y="1916833"/>
            <a:ext cx="4140200" cy="4069953"/>
          </a:xfrm>
          <a:prstGeom prst="rect">
            <a:avLst/>
          </a:prstGeom>
          <a:noFill/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2279577" y="294101"/>
            <a:ext cx="35546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תעשייתית</a:t>
            </a:r>
          </a:p>
        </p:txBody>
      </p:sp>
    </p:spTree>
    <p:extLst>
      <p:ext uri="{BB962C8B-B14F-4D97-AF65-F5344CB8AC3E}">
        <p14:creationId xmlns:p14="http://schemas.microsoft.com/office/powerpoint/2010/main" val="220088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56040" y="304800"/>
            <a:ext cx="3410671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ממוקמת ליד נחל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181274" y="301086"/>
            <a:ext cx="341067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ממוקמת ליד נחל</a:t>
            </a:r>
          </a:p>
        </p:txBody>
      </p:sp>
      <p:pic>
        <p:nvPicPr>
          <p:cNvPr id="5" name="Picture 4" descr="_38319911_pollution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238" y="2024064"/>
            <a:ext cx="3600450" cy="3925217"/>
          </a:xfrm>
          <a:prstGeom prst="rect">
            <a:avLst/>
          </a:prstGeom>
          <a:noFill/>
        </p:spPr>
      </p:pic>
      <p:pic>
        <p:nvPicPr>
          <p:cNvPr id="6" name="Picture 5" descr="Bandon River 9 A1.jpg 552.3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413" y="2024064"/>
            <a:ext cx="3746500" cy="3925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7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84032" y="304800"/>
            <a:ext cx="3482678" cy="1219200"/>
          </a:xfrm>
        </p:spPr>
        <p:txBody>
          <a:bodyPr>
            <a:normAutofit/>
          </a:bodyPr>
          <a:lstStyle/>
          <a:p>
            <a:pPr algn="r"/>
            <a:r>
              <a:rPr lang="he-IL" sz="3200" dirty="0">
                <a:cs typeface="BN Karamel" pitchFamily="2" charset="-79"/>
              </a:rPr>
              <a:t>חברה א' – </a:t>
            </a:r>
            <a:br>
              <a:rPr lang="he-IL" sz="3200" dirty="0">
                <a:cs typeface="BN Karamel" pitchFamily="2" charset="-79"/>
              </a:rPr>
            </a:br>
            <a:r>
              <a:rPr lang="he-IL" sz="3200" dirty="0">
                <a:cs typeface="BN Karamel" pitchFamily="2" charset="-79"/>
              </a:rPr>
              <a:t>מעסיקה 200 עובדים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351584" y="305252"/>
            <a:ext cx="3482678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חברה ב' – </a:t>
            </a:r>
            <a:b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</a:br>
            <a:r>
              <a:rPr lang="he-IL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BN Karamel" pitchFamily="2" charset="-79"/>
              </a:rPr>
              <a:t>מעסיקה 200 עובדים</a:t>
            </a:r>
          </a:p>
        </p:txBody>
      </p:sp>
      <p:pic>
        <p:nvPicPr>
          <p:cNvPr id="5" name="Picture 4" descr="code_conduct_work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1" y="2420888"/>
            <a:ext cx="3960813" cy="3314700"/>
          </a:xfrm>
          <a:prstGeom prst="rect">
            <a:avLst/>
          </a:prstGeom>
          <a:noFill/>
        </p:spPr>
      </p:pic>
      <p:pic>
        <p:nvPicPr>
          <p:cNvPr id="6" name="Picture 5" descr="Balat%20Work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339" y="2420888"/>
            <a:ext cx="4321175" cy="3348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1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1147</Words>
  <Application>Microsoft Office PowerPoint</Application>
  <PresentationFormat>Widescreen</PresentationFormat>
  <Paragraphs>179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BN Karamel</vt:lpstr>
      <vt:lpstr>Calibri</vt:lpstr>
      <vt:lpstr>Calibri Light</vt:lpstr>
      <vt:lpstr>David</vt:lpstr>
      <vt:lpstr>Times New Roman</vt:lpstr>
      <vt:lpstr>ערכת נושא Office</vt:lpstr>
      <vt:lpstr>תרשים</vt:lpstr>
      <vt:lpstr>אתיקה ובינה מלאכותית – דגשים ואתגרים</vt:lpstr>
      <vt:lpstr>נושאים </vt:lpstr>
      <vt:lpstr>אבולוציה בתפיסה החברתית</vt:lpstr>
      <vt:lpstr>PowerPoint Presentation</vt:lpstr>
      <vt:lpstr>מה יש בדוחות הכספיים ?</vt:lpstr>
      <vt:lpstr>הדוחות הכספיים של שתי החברות</vt:lpstr>
      <vt:lpstr>חברה א' –  חברה תעשייתית</vt:lpstr>
      <vt:lpstr>חברה א' –  ממוקמת ליד נחל</vt:lpstr>
      <vt:lpstr>חברה א' –  מעסיקה 200 עובדים</vt:lpstr>
      <vt:lpstr>לחברה א' –  קבלני משנה באסיה</vt:lpstr>
      <vt:lpstr>לחברה א' –  יש קוד אתי</vt:lpstr>
      <vt:lpstr>בחברה א' –  סוגרים עסקאות</vt:lpstr>
      <vt:lpstr>בחברה א' –  שקיפות</vt:lpstr>
      <vt:lpstr>חברה א' –  מגוון תעסוקתי</vt:lpstr>
      <vt:lpstr>חברה א' –  תשלום לספקים</vt:lpstr>
      <vt:lpstr>חברה א' –  טיפול בפסולת</vt:lpstr>
      <vt:lpstr>בחברה א' –  יש תקרת זכוכית</vt:lpstr>
      <vt:lpstr>קיימות/אחריות חברתית וסביבתית – מהי?</vt:lpstr>
      <vt:lpstr>אחריות חברתית בעסקים – מהי?</vt:lpstr>
      <vt:lpstr>מי הם מחזיקי העניין של פירמה?</vt:lpstr>
      <vt:lpstr>מי הם מחזיקי העניין של פירמה?</vt:lpstr>
      <vt:lpstr>Sustainability - הגדרות</vt:lpstr>
      <vt:lpstr>קיימות/אחריות חברתית –מה היא כוללת?</vt:lpstr>
      <vt:lpstr>המגזרים במשק הישראלי</vt:lpstr>
      <vt:lpstr>מהו עסק חברתי? </vt:lpstr>
      <vt:lpstr>עסקים חברתיים– המגזר הרביעי</vt:lpstr>
      <vt:lpstr>בשביל מה צריך עסק חברתי</vt:lpstr>
      <vt:lpstr>אם כן כיצד נאפיין עסק חברתי</vt:lpstr>
      <vt:lpstr>עסקים חברתיים בישראל</vt:lpstr>
      <vt:lpstr>הקרן להשקעות חברתיות-פורום ראש הממשלה</vt:lpstr>
      <vt:lpstr>מה לדירקטורים לקיימות/אחריות חברתית ועסקים חברתיים?</vt:lpstr>
      <vt:lpstr>נקודות לתשומת לב בתחומי הקיימות לדירקטורים/יות ודירקטוריונים</vt:lpstr>
      <vt:lpstr>השלכות אחריות חברתית ועסקים חברתיים על דירקטורים/יות ודירקטוריונים-סוגיות למחשבה</vt:lpstr>
      <vt:lpstr>השלכות אחריות חברתית ועסקים חברתיים על דירקטורים/יות ודירקטוריונים-שאלות למחשבה</vt:lpstr>
      <vt:lpstr>הדגמות לזוויות שונות של השפעת הקיימות על דירקטורים/יות ודירקטוריונים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hadar zofiof</dc:creator>
  <cp:lastModifiedBy>מיכל </cp:lastModifiedBy>
  <cp:revision>7</cp:revision>
  <dcterms:created xsi:type="dcterms:W3CDTF">2018-02-22T21:58:46Z</dcterms:created>
  <dcterms:modified xsi:type="dcterms:W3CDTF">2018-06-13T12:27:05Z</dcterms:modified>
</cp:coreProperties>
</file>